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1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81" r:id="rId14"/>
    <p:sldId id="282" r:id="rId15"/>
    <p:sldId id="290" r:id="rId16"/>
    <p:sldId id="283" r:id="rId17"/>
    <p:sldId id="285" r:id="rId18"/>
    <p:sldId id="287" r:id="rId19"/>
    <p:sldId id="288" r:id="rId20"/>
    <p:sldId id="289" r:id="rId21"/>
  </p:sldIdLst>
  <p:sldSz cx="18288000" cy="10287000"/>
  <p:notesSz cx="6858000" cy="9144000"/>
  <p:embeddedFontLst>
    <p:embeddedFont>
      <p:font typeface="Arimo" panose="020B060402020202020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Fira Sans Bold" panose="020B0604020202020204" charset="0"/>
      <p:regular r:id="rId30"/>
    </p:embeddedFont>
    <p:embeddedFont>
      <p:font typeface="Fira Sans Light" panose="020B0403050000020004" pitchFamily="34" charset="0"/>
      <p:regular r:id="rId31"/>
      <p:italic r:id="rId32"/>
    </p:embeddedFont>
    <p:embeddedFont>
      <p:font typeface="Fira Sans Light Bold" panose="020B0604020202020204" charset="0"/>
      <p:regular r:id="rId33"/>
    </p:embeddedFont>
    <p:embeddedFont>
      <p:font typeface="Fira Sans Medium" panose="020B0603050000020004" pitchFamily="34" charset="0"/>
      <p:regular r:id="rId34"/>
      <p:italic r:id="rId35"/>
    </p:embeddedFont>
    <p:embeddedFont>
      <p:font typeface="Fira Sans Medium Bol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2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02791" y="624305"/>
            <a:ext cx="9482417" cy="120685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43300" y="2790505"/>
            <a:ext cx="11201400" cy="1291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49" dirty="0">
                <a:solidFill>
                  <a:srgbClr val="1836B2"/>
                </a:solidFill>
                <a:latin typeface="Fira Sans Bold"/>
              </a:rPr>
              <a:t>„</a:t>
            </a:r>
            <a:r>
              <a:rPr lang="pl-PL" sz="4999" spc="-49" dirty="0">
                <a:solidFill>
                  <a:srgbClr val="1836B2"/>
                </a:solidFill>
                <a:latin typeface="Fira Sans Bold"/>
              </a:rPr>
              <a:t>Interaktywna nauka w międzynarodowym środowisku”</a:t>
            </a:r>
            <a:endParaRPr lang="en-US" sz="4999" spc="-49" dirty="0">
              <a:solidFill>
                <a:srgbClr val="1836B2"/>
              </a:solidFill>
              <a:latin typeface="Fira Sans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4815705" y="7271954"/>
            <a:ext cx="8888888" cy="2667925"/>
            <a:chOff x="0" y="-104775"/>
            <a:chExt cx="11851851" cy="3557234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11851851" cy="2287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14"/>
                </a:lnSpc>
                <a:spcBef>
                  <a:spcPct val="0"/>
                </a:spcBef>
              </a:pPr>
              <a:r>
                <a:rPr lang="en-US" sz="1800" dirty="0" err="1">
                  <a:solidFill>
                    <a:srgbClr val="000000"/>
                  </a:solidFill>
                  <a:latin typeface="Fira Sans Medium"/>
                </a:rPr>
                <a:t>Realizacja</a:t>
              </a:r>
              <a:r>
                <a:rPr lang="en-US" sz="1800" dirty="0">
                  <a:solidFill>
                    <a:srgbClr val="000000"/>
                  </a:solidFill>
                  <a:latin typeface="Fira Sans Medium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Fira Sans Medium"/>
                </a:rPr>
                <a:t>przedsięwzięcia</a:t>
              </a:r>
              <a:r>
                <a:rPr lang="en-US" sz="1800" dirty="0">
                  <a:solidFill>
                    <a:srgbClr val="000000"/>
                  </a:solidFill>
                  <a:latin typeface="Fira Sans Medium"/>
                </a:rPr>
                <a:t> w </a:t>
              </a:r>
              <a:r>
                <a:rPr lang="en-US" sz="1800" dirty="0" err="1">
                  <a:solidFill>
                    <a:srgbClr val="000000"/>
                  </a:solidFill>
                  <a:latin typeface="Fira Sans Medium"/>
                </a:rPr>
                <a:t>ramach</a:t>
              </a:r>
              <a:r>
                <a:rPr lang="en-US" sz="1800" dirty="0">
                  <a:solidFill>
                    <a:srgbClr val="000000"/>
                  </a:solidFill>
                  <a:latin typeface="Fira Sans Medium"/>
                </a:rPr>
                <a:t> </a:t>
              </a:r>
              <a:r>
                <a:rPr lang="en-US" sz="1800" dirty="0" err="1">
                  <a:solidFill>
                    <a:srgbClr val="000000"/>
                  </a:solidFill>
                  <a:latin typeface="Fira Sans Medium"/>
                </a:rPr>
                <a:t>projektu</a:t>
              </a:r>
              <a:r>
                <a:rPr lang="en-US" sz="1800" dirty="0">
                  <a:solidFill>
                    <a:srgbClr val="000000"/>
                  </a:solidFill>
                  <a:latin typeface="Fira Sans Medium"/>
                </a:rPr>
                <a:t> </a:t>
              </a:r>
              <a:r>
                <a:rPr lang="pl-PL" sz="1800" dirty="0">
                  <a:solidFill>
                    <a:srgbClr val="000000"/>
                  </a:solidFill>
                  <a:latin typeface="Fira Sans Medium"/>
                </a:rPr>
                <a:t>„Ponadnarodowa mobilność uczniów” </a:t>
              </a:r>
            </a:p>
            <a:p>
              <a:pPr marL="0" lvl="0" indent="0" algn="ctr">
                <a:lnSpc>
                  <a:spcPts val="3114"/>
                </a:lnSpc>
                <a:spcBef>
                  <a:spcPct val="0"/>
                </a:spcBef>
              </a:pPr>
              <a:r>
                <a:rPr lang="pl-PL" sz="1800" dirty="0">
                  <a:solidFill>
                    <a:srgbClr val="000000"/>
                  </a:solidFill>
                  <a:latin typeface="Fira Sans Medium"/>
                </a:rPr>
                <a:t>w ramach Programu Operacyjnego Wiedza Edukacja Rozwój 2014-2020 współfinansowanego z Europejskiego Funduszu Społecznego</a:t>
              </a:r>
            </a:p>
            <a:p>
              <a:pPr marL="0" lvl="0" indent="0" algn="ctr">
                <a:lnSpc>
                  <a:spcPts val="4843"/>
                </a:lnSpc>
                <a:spcBef>
                  <a:spcPct val="0"/>
                </a:spcBef>
              </a:pPr>
              <a:endParaRPr lang="en-US" sz="1800" u="none" dirty="0">
                <a:solidFill>
                  <a:srgbClr val="000000"/>
                </a:solidFill>
                <a:latin typeface="Fira Sans Medium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896751"/>
              <a:ext cx="11851851" cy="5557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4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44505" y="5847010"/>
            <a:ext cx="9831289" cy="65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49" dirty="0">
                <a:solidFill>
                  <a:srgbClr val="1836B2"/>
                </a:solidFill>
                <a:latin typeface="Fira Sans Bold"/>
              </a:rPr>
              <a:t>2020-1-PMU-3</a:t>
            </a:r>
            <a:r>
              <a:rPr lang="pl-PL" sz="4999" spc="-49">
                <a:solidFill>
                  <a:srgbClr val="1836B2"/>
                </a:solidFill>
                <a:latin typeface="Fira Sans Bold"/>
              </a:rPr>
              <a:t>357</a:t>
            </a:r>
            <a:endParaRPr lang="en-US" sz="4999" spc="-49" dirty="0">
              <a:solidFill>
                <a:srgbClr val="1836B2"/>
              </a:solidFill>
              <a:latin typeface="Fira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4619625"/>
            <a:ext cx="770524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1836B2"/>
                </a:solidFill>
                <a:latin typeface="Fira Sans Medium Bold"/>
              </a:rPr>
              <a:t>POBYT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44781" y="165882"/>
            <a:ext cx="9330263" cy="824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3"/>
              </a:lnSpc>
            </a:pPr>
            <a:r>
              <a:rPr lang="pl-PL" sz="2528" dirty="0">
                <a:solidFill>
                  <a:srgbClr val="000000"/>
                </a:solidFill>
                <a:latin typeface="Fira Sans Light"/>
              </a:rPr>
              <a:t>Hotel </a:t>
            </a:r>
            <a:r>
              <a:rPr lang="pl-PL" sz="2800" b="0" i="0" dirty="0">
                <a:solidFill>
                  <a:srgbClr val="202124"/>
                </a:solidFill>
                <a:effectLst/>
                <a:latin typeface="Google Sans"/>
              </a:rPr>
              <a:t>San </a:t>
            </a:r>
            <a:r>
              <a:rPr lang="pl-PL" sz="2800" b="0" i="0" dirty="0" err="1">
                <a:solidFill>
                  <a:srgbClr val="202124"/>
                </a:solidFill>
                <a:effectLst/>
                <a:latin typeface="Google Sans"/>
              </a:rPr>
              <a:t>Panteleimon</a:t>
            </a:r>
            <a:endParaRPr lang="en-US" sz="2528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r>
              <a:rPr lang="en-US" sz="2100" dirty="0">
                <a:solidFill>
                  <a:srgbClr val="000000"/>
                </a:solidFill>
                <a:latin typeface="Fira Sans Light"/>
              </a:rPr>
              <a:t>Hotel: Standard ****</a:t>
            </a:r>
          </a:p>
          <a:p>
            <a:pPr>
              <a:lnSpc>
                <a:spcPts val="3793"/>
              </a:lnSpc>
            </a:pP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Uczestnicy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podczas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pobytu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będą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mieli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zapewnione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pełne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wyżywienie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śniadanie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obiad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kolacja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), do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dyspozycji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zostają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wszelkie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atrakcje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hotelu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.</a:t>
            </a: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Pokoje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2, 3,</a:t>
            </a:r>
            <a:r>
              <a:rPr lang="pl-PL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4</a:t>
            </a:r>
            <a:r>
              <a:rPr lang="pl-PL" sz="2100" dirty="0">
                <a:solidFill>
                  <a:srgbClr val="000000"/>
                </a:solidFill>
                <a:latin typeface="Fira Sans Light"/>
              </a:rPr>
              <a:t>-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osobowe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wyposażone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łazienki</a:t>
            </a:r>
            <a:endParaRPr lang="en-US" sz="2100" dirty="0">
              <a:solidFill>
                <a:srgbClr val="000000"/>
              </a:solidFill>
              <a:latin typeface="Fira Sans Light"/>
            </a:endParaRP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Ogród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restauracja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pl-PL" sz="2100" dirty="0">
                <a:solidFill>
                  <a:srgbClr val="000000"/>
                </a:solidFill>
                <a:latin typeface="Fira Sans Light"/>
              </a:rPr>
              <a:t>2 baseny, 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minimarket</a:t>
            </a: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Fira Sans Light"/>
              </a:rPr>
              <a:t>Wi-fi,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klimatyzacja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tv</a:t>
            </a:r>
            <a:r>
              <a:rPr lang="pl-PL" sz="2100" dirty="0">
                <a:solidFill>
                  <a:srgbClr val="000000"/>
                </a:solidFill>
                <a:latin typeface="Fira Sans Light"/>
              </a:rPr>
              <a:t>, lodówka</a:t>
            </a:r>
            <a:endParaRPr lang="en-US" sz="2100" dirty="0">
              <a:solidFill>
                <a:srgbClr val="000000"/>
              </a:solidFill>
              <a:latin typeface="Fira Sans Light"/>
            </a:endParaRP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Suszarka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włosów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i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ręcznik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wyposażeniu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pokoju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endParaRPr lang="pl-PL" sz="2100" dirty="0">
              <a:solidFill>
                <a:srgbClr val="000000"/>
              </a:solidFill>
              <a:latin typeface="Fira Sans Light"/>
            </a:endParaRP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pl-PL" sz="2100" dirty="0">
                <a:solidFill>
                  <a:srgbClr val="000000"/>
                </a:solidFill>
                <a:latin typeface="Fira Sans Light"/>
              </a:rPr>
              <a:t>Odległość od plaży 250 metrów, basen z ratownikiem na terenie obiektu</a:t>
            </a: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endParaRPr lang="en-US" sz="2100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r>
              <a:rPr lang="en-US" sz="2100" u="sng" dirty="0" err="1">
                <a:solidFill>
                  <a:srgbClr val="000000"/>
                </a:solidFill>
                <a:latin typeface="Fira Sans Light"/>
              </a:rPr>
              <a:t>Reżim</a:t>
            </a:r>
            <a:r>
              <a:rPr lang="en-US" sz="2100" u="sng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u="sng" dirty="0" err="1">
                <a:solidFill>
                  <a:srgbClr val="000000"/>
                </a:solidFill>
                <a:latin typeface="Fira Sans Light"/>
              </a:rPr>
              <a:t>sanitarny</a:t>
            </a:r>
            <a:endParaRPr lang="en-US" sz="2100" u="sng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r>
              <a:rPr lang="en-US" sz="2100" dirty="0">
                <a:solidFill>
                  <a:srgbClr val="000000"/>
                </a:solidFill>
                <a:latin typeface="Fira Sans Light"/>
              </a:rPr>
              <a:t>W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greckich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hotelach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panuje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restrykcyjny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reżim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sanitarny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właściciele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podchodzą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do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swych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obowiązków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bardzo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poważnie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ich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przestrzeganie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jest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nadzorowane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.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Elementy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(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maksymalne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obłożenie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pl-PL" sz="2100" dirty="0">
                <a:solidFill>
                  <a:srgbClr val="000000"/>
                </a:solidFill>
                <a:latin typeface="Fira Sans Light"/>
              </a:rPr>
              <a:t>7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5%,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ścianki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pleksi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restauracji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dyspensery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ze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środkami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Fira Sans Light"/>
              </a:rPr>
              <a:t>odkażającymi</a:t>
            </a:r>
            <a:r>
              <a:rPr lang="en-US" sz="2100" dirty="0">
                <a:solidFill>
                  <a:srgbClr val="000000"/>
                </a:solidFill>
                <a:latin typeface="Fira Sans Light"/>
              </a:rPr>
              <a:t>)</a:t>
            </a:r>
          </a:p>
          <a:p>
            <a:pPr>
              <a:lnSpc>
                <a:spcPts val="3793"/>
              </a:lnSpc>
            </a:pPr>
            <a:endParaRPr lang="en-US" sz="2528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endParaRPr lang="en-US" sz="2528" dirty="0">
              <a:solidFill>
                <a:srgbClr val="000000"/>
              </a:solidFill>
              <a:latin typeface="Fira Sans Ligh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leria zdjęć obiektu">
            <a:extLst>
              <a:ext uri="{FF2B5EF4-FFF2-40B4-BE49-F238E27FC236}">
                <a16:creationId xmlns:a16="http://schemas.microsoft.com/office/drawing/2014/main" id="{002DAB08-C484-4ACC-B0E2-8F9F186B17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5" r="1" b="14590"/>
          <a:stretch/>
        </p:blipFill>
        <p:spPr bwMode="auto">
          <a:xfrm>
            <a:off x="6740154" y="364"/>
            <a:ext cx="1154784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aleria zdjęć obiektu">
            <a:extLst>
              <a:ext uri="{FF2B5EF4-FFF2-40B4-BE49-F238E27FC236}">
                <a16:creationId xmlns:a16="http://schemas.microsoft.com/office/drawing/2014/main" id="{FE4F3781-0E9F-4151-9565-97045F24DF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r="-1" b="12772"/>
          <a:stretch/>
        </p:blipFill>
        <p:spPr bwMode="auto">
          <a:xfrm>
            <a:off x="20" y="10"/>
            <a:ext cx="8789675" cy="5020047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aleria zdjęć obiektu">
            <a:extLst>
              <a:ext uri="{FF2B5EF4-FFF2-40B4-BE49-F238E27FC236}">
                <a16:creationId xmlns:a16="http://schemas.microsoft.com/office/drawing/2014/main" id="{9D082D8D-DC8F-466B-849D-756DE09084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0" r="-1" b="10235"/>
          <a:stretch/>
        </p:blipFill>
        <p:spPr bwMode="auto">
          <a:xfrm>
            <a:off x="9525133" y="5266942"/>
            <a:ext cx="8762867" cy="5020058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aleria zdjęć obiektu">
            <a:extLst>
              <a:ext uri="{FF2B5EF4-FFF2-40B4-BE49-F238E27FC236}">
                <a16:creationId xmlns:a16="http://schemas.microsoft.com/office/drawing/2014/main" id="{1FF360C2-9D6E-4B35-88B9-471F29ECD9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1" r="2" b="3663"/>
          <a:stretch/>
        </p:blipFill>
        <p:spPr bwMode="auto">
          <a:xfrm>
            <a:off x="20" y="5266942"/>
            <a:ext cx="11547826" cy="5020058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4048125"/>
            <a:ext cx="7705247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1836B2"/>
                </a:solidFill>
                <a:latin typeface="Fira Sans Medium Bold"/>
              </a:rPr>
              <a:t>PROGRAM KULTUROWY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46" r="-1494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61497" y="2653987"/>
            <a:ext cx="9482417" cy="3762931"/>
            <a:chOff x="-1" y="-576151"/>
            <a:chExt cx="12643222" cy="5017241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576151"/>
              <a:ext cx="12289413" cy="10671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Fira Sans Bold"/>
                </a:rPr>
                <a:t>PROGRAM KULTUROWY</a:t>
              </a:r>
              <a:endParaRPr lang="pl-PL" sz="4400" dirty="0">
                <a:solidFill>
                  <a:srgbClr val="000000"/>
                </a:solidFill>
                <a:latin typeface="Fira Sans Bold"/>
              </a:endParaRPr>
            </a:p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endParaRPr lang="en-US" sz="4400" dirty="0">
                <a:solidFill>
                  <a:srgbClr val="000000"/>
                </a:solidFill>
                <a:latin typeface="Fira Sans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" y="816423"/>
              <a:ext cx="12643222" cy="362466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Program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kulturowy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realizowany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będzie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w weekend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oraz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po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godzinach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pl-PL" sz="2000" dirty="0">
                  <a:solidFill>
                    <a:srgbClr val="000000"/>
                  </a:solidFill>
                  <a:latin typeface="Fira Sans Light"/>
                </a:rPr>
                <a:t>zajęć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. </a:t>
              </a:r>
              <a:br>
                <a:rPr lang="pl-PL" sz="2000" dirty="0">
                  <a:solidFill>
                    <a:srgbClr val="000000"/>
                  </a:solidFill>
                  <a:latin typeface="Fira Sans Light"/>
                </a:rPr>
              </a:b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Planuje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się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wycieczki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uczestników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jednego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z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większych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ośrodków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miejskich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Larisa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lub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Saloniki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zwiedzanie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Klasztorów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Meteory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wąwóz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Tempe,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przypadku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dobrej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pogody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rejs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statkiem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po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morzu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Egejskim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. </a:t>
              </a:r>
            </a:p>
            <a:p>
              <a:pPr>
                <a:lnSpc>
                  <a:spcPts val="2700"/>
                </a:lnSpc>
              </a:pPr>
              <a:endParaRPr lang="en-US" sz="2000" dirty="0">
                <a:solidFill>
                  <a:srgbClr val="000000"/>
                </a:solidFill>
                <a:latin typeface="Arimo"/>
              </a:endParaRPr>
            </a:p>
            <a:p>
              <a:pPr>
                <a:lnSpc>
                  <a:spcPts val="2700"/>
                </a:lnSpc>
              </a:pP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Po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godzinach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praktyk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uczestnicy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będą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mieli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zapewnioną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animacje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czasu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wolnego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gry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i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zabawy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integracyjne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wieczory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z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kulturą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i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kuchnią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grecką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dyskoteki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/>
                </a:rPr>
                <a:t>itp</a:t>
              </a:r>
              <a:r>
                <a:rPr lang="en-US" sz="2000" dirty="0">
                  <a:solidFill>
                    <a:srgbClr val="000000"/>
                  </a:solidFill>
                  <a:latin typeface="Fira Sans Light"/>
                </a:rPr>
                <a:t>. </a:t>
              </a:r>
            </a:p>
            <a:p>
              <a:pPr marL="0" lvl="0" indent="0">
                <a:lnSpc>
                  <a:spcPts val="2700"/>
                </a:lnSpc>
                <a:spcBef>
                  <a:spcPct val="0"/>
                </a:spcBef>
              </a:pPr>
              <a:endParaRPr lang="en-US" sz="1200" dirty="0">
                <a:solidFill>
                  <a:srgbClr val="000000"/>
                </a:solidFill>
                <a:latin typeface="Arimo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F972D97-9D7C-4C7A-B74B-1A162A597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190500"/>
            <a:ext cx="7023817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Biała Wieża w Salonikach">
            <a:extLst>
              <a:ext uri="{FF2B5EF4-FFF2-40B4-BE49-F238E27FC236}">
                <a16:creationId xmlns:a16="http://schemas.microsoft.com/office/drawing/2014/main" id="{4CCF59F9-CDE2-44FD-9EAE-F35632F6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46" y="5143500"/>
            <a:ext cx="702439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10532945-0C1D-404F-A59C-BB843B33F681}"/>
              </a:ext>
            </a:extLst>
          </p:cNvPr>
          <p:cNvSpPr txBox="1"/>
          <p:nvPr/>
        </p:nvSpPr>
        <p:spPr>
          <a:xfrm>
            <a:off x="364719" y="356935"/>
            <a:ext cx="1295399" cy="66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Litochoro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463F668E-55A4-47E4-94B8-AFF20C5ECE0E}"/>
              </a:ext>
            </a:extLst>
          </p:cNvPr>
          <p:cNvSpPr txBox="1"/>
          <p:nvPr/>
        </p:nvSpPr>
        <p:spPr>
          <a:xfrm>
            <a:off x="5659330" y="4495163"/>
            <a:ext cx="2327127" cy="6351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Fot. www.naszebalkany.pl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10C979AD-AC24-4746-A408-DFEADF1B8878}"/>
              </a:ext>
            </a:extLst>
          </p:cNvPr>
          <p:cNvSpPr txBox="1"/>
          <p:nvPr/>
        </p:nvSpPr>
        <p:spPr>
          <a:xfrm>
            <a:off x="2149455" y="5309935"/>
            <a:ext cx="1295399" cy="66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Saloniki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DC06018F-BFB2-42A0-82EB-913FABB418C1}"/>
              </a:ext>
            </a:extLst>
          </p:cNvPr>
          <p:cNvSpPr txBox="1"/>
          <p:nvPr/>
        </p:nvSpPr>
        <p:spPr>
          <a:xfrm>
            <a:off x="5738218" y="9422856"/>
            <a:ext cx="4155927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Fot. www.podrozepoeuropie.pl/saloniki-zwiedzanie/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3355E79-A3F9-451E-AE16-88E0333B4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358" y="217583"/>
            <a:ext cx="6240000" cy="46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4BB604E0-D84F-4DF9-A475-E7BB11C2F3DB}"/>
              </a:ext>
            </a:extLst>
          </p:cNvPr>
          <p:cNvSpPr txBox="1"/>
          <p:nvPr/>
        </p:nvSpPr>
        <p:spPr>
          <a:xfrm>
            <a:off x="12537068" y="4495163"/>
            <a:ext cx="6478854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Fot. www. gorskiewedrowki.blogspot.com/2018/08/grecja-dzien-6-paleo-panteleimonas.html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DBA33C-3968-4ACE-B311-55065F791335}"/>
              </a:ext>
            </a:extLst>
          </p:cNvPr>
          <p:cNvSpPr txBox="1"/>
          <p:nvPr/>
        </p:nvSpPr>
        <p:spPr>
          <a:xfrm>
            <a:off x="14627632" y="4206151"/>
            <a:ext cx="3352799" cy="66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Palaios</a:t>
            </a: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 </a:t>
            </a:r>
            <a:r>
              <a:rPr lang="pl-PL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Panteleimonas</a:t>
            </a:r>
            <a:endParaRPr lang="pl-PL" sz="2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pic>
        <p:nvPicPr>
          <p:cNvPr id="2052" name="Picture 4" descr="!Greckie Meteory">
            <a:extLst>
              <a:ext uri="{FF2B5EF4-FFF2-40B4-BE49-F238E27FC236}">
                <a16:creationId xmlns:a16="http://schemas.microsoft.com/office/drawing/2014/main" id="{4E59DCB1-0F57-4A0F-B9D1-54AF577BF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140036"/>
            <a:ext cx="8139130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9DD06E24-6466-452D-A28D-C58E9C4C6121}"/>
              </a:ext>
            </a:extLst>
          </p:cNvPr>
          <p:cNvSpPr txBox="1"/>
          <p:nvPr/>
        </p:nvSpPr>
        <p:spPr>
          <a:xfrm>
            <a:off x="9125572" y="5306471"/>
            <a:ext cx="1295399" cy="66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Meteory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B553E3D8-5AD9-4B02-A2FF-570FC9E12643}"/>
              </a:ext>
            </a:extLst>
          </p:cNvPr>
          <p:cNvSpPr txBox="1"/>
          <p:nvPr/>
        </p:nvSpPr>
        <p:spPr>
          <a:xfrm>
            <a:off x="13316572" y="9419392"/>
            <a:ext cx="4155927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Fot. www.podrozepoeuropie.pl/greckie-meteory-zwiedzanie/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pic>
        <p:nvPicPr>
          <p:cNvPr id="2054" name="Picture 6" descr="!Grecja, Meteory - Klasztor Rusanu / Klasztor Świętej Barbary">
            <a:extLst>
              <a:ext uri="{FF2B5EF4-FFF2-40B4-BE49-F238E27FC236}">
                <a16:creationId xmlns:a16="http://schemas.microsoft.com/office/drawing/2014/main" id="{E6F0E847-92D2-4F29-8F10-EAAFA1B5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2" r="20000"/>
          <a:stretch/>
        </p:blipFill>
        <p:spPr bwMode="auto">
          <a:xfrm>
            <a:off x="7123971" y="217583"/>
            <a:ext cx="4751835" cy="468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B56F2044-449E-442C-BA22-C85581BB47D0}"/>
              </a:ext>
            </a:extLst>
          </p:cNvPr>
          <p:cNvSpPr txBox="1"/>
          <p:nvPr/>
        </p:nvSpPr>
        <p:spPr>
          <a:xfrm>
            <a:off x="7292942" y="356935"/>
            <a:ext cx="1295399" cy="664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Meteory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Fira Sans Light"/>
            </a:endParaRPr>
          </a:p>
          <a:p>
            <a:pPr marL="0" lvl="0" indent="0">
              <a:lnSpc>
                <a:spcPts val="2700"/>
              </a:lnSpc>
              <a:spcBef>
                <a:spcPct val="0"/>
              </a:spcBef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C639884D-6C40-45FC-A38B-8A867B316A8E}"/>
              </a:ext>
            </a:extLst>
          </p:cNvPr>
          <p:cNvSpPr txBox="1"/>
          <p:nvPr/>
        </p:nvSpPr>
        <p:spPr>
          <a:xfrm>
            <a:off x="8234161" y="4458709"/>
            <a:ext cx="4155927" cy="292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00"/>
              </a:lnSpc>
            </a:pPr>
            <a:r>
              <a:rPr lang="pl-PL" sz="1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ira Sans Light"/>
              </a:rPr>
              <a:t>Fot. www.podrozepoeuropie.pl/greckie-meteory-zwiedzanie/</a:t>
            </a:r>
            <a:endParaRPr lang="en-US" sz="1000" b="1" dirty="0">
              <a:solidFill>
                <a:schemeClr val="tx1">
                  <a:lumMod val="95000"/>
                  <a:lumOff val="5000"/>
                </a:schemeClr>
              </a:solidFill>
              <a:latin typeface="Arimo"/>
            </a:endParaRPr>
          </a:p>
        </p:txBody>
      </p:sp>
    </p:spTree>
    <p:extLst>
      <p:ext uri="{BB962C8B-B14F-4D97-AF65-F5344CB8AC3E}">
        <p14:creationId xmlns:p14="http://schemas.microsoft.com/office/powerpoint/2010/main" val="3173771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4048125"/>
            <a:ext cx="7705247" cy="235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1836B2"/>
                </a:solidFill>
                <a:latin typeface="Fira Sans Medium Bold"/>
              </a:rPr>
              <a:t>ISTOTNE INFORMACJE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7739" b="-7739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61497" y="890243"/>
            <a:ext cx="9217060" cy="7843656"/>
            <a:chOff x="0" y="0"/>
            <a:chExt cx="12289413" cy="104582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2289413" cy="5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Fira Sans Bold"/>
                </a:rPr>
                <a:t>COVID-19</a:t>
              </a:r>
              <a:r>
                <a:rPr lang="en-US" sz="2400" dirty="0">
                  <a:solidFill>
                    <a:srgbClr val="000000"/>
                  </a:solidFill>
                  <a:latin typeface="Fira Sans Bold"/>
                </a:rPr>
                <a:t>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16423"/>
              <a:ext cx="12289413" cy="96417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W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związku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z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realizacją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przedsięwzięcia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w dobie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panującej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pandemii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COVID-19,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zarówno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szkoła</a:t>
              </a:r>
              <a:r>
                <a:rPr lang="pl-PL" sz="2400" dirty="0">
                  <a:solidFill>
                    <a:srgbClr val="000000"/>
                  </a:solidFill>
                  <a:latin typeface="Fira Sans Light"/>
                </a:rPr>
                <a:t>,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jak i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partnerzy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projektu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doł</a:t>
              </a:r>
              <a:r>
                <a:rPr lang="pl-PL" sz="2400" dirty="0">
                  <a:solidFill>
                    <a:srgbClr val="000000"/>
                  </a:solidFill>
                  <a:latin typeface="Fira Sans Light"/>
                </a:rPr>
                <a:t>o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żą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wszelkich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starań</a:t>
              </a:r>
              <a:r>
                <a:rPr lang="pl-PL" sz="2400" dirty="0">
                  <a:solidFill>
                    <a:srgbClr val="000000"/>
                  </a:solidFill>
                  <a:latin typeface="Fira Sans Light"/>
                </a:rPr>
                <a:t>,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aby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zapewnić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uczestnikom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odpowiedni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poziom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latin typeface="Fira Sans Light"/>
                </a:rPr>
                <a:t>bezpieczeństwa</a:t>
              </a: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. </a:t>
              </a:r>
            </a:p>
            <a:p>
              <a:pPr>
                <a:lnSpc>
                  <a:spcPts val="2700"/>
                </a:lnSpc>
              </a:pPr>
              <a:r>
                <a:rPr lang="en-US" sz="2400" dirty="0">
                  <a:solidFill>
                    <a:srgbClr val="000000"/>
                  </a:solidFill>
                  <a:latin typeface="Fira Sans Light"/>
                </a:rPr>
                <a:t> </a:t>
              </a:r>
            </a:p>
            <a:p>
              <a:pPr>
                <a:lnSpc>
                  <a:spcPts val="2700"/>
                </a:lnSpc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Uczeń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przystępując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udziału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przedsięwzięciu</a:t>
              </a: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zostaje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zobligowany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przestrzegania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procedur</a:t>
              </a: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i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wytycznych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określonych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przez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partnerów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projektu</a:t>
              </a:r>
              <a:b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celu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minimalizacji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ryzyka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zachorowania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 </a:t>
              </a:r>
            </a:p>
            <a:p>
              <a:pPr>
                <a:lnSpc>
                  <a:spcPts val="2700"/>
                </a:lnSpc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>
                <a:lnSpc>
                  <a:spcPts val="2700"/>
                </a:lnSpc>
              </a:pP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Przykładowo -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dystansowanie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społeczne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korzystanie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z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maseczek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ochronnych</a:t>
              </a:r>
              <a:b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miejscach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wymaganych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dezynfekcja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rąk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</a:p>
            <a:p>
              <a:pPr>
                <a:lnSpc>
                  <a:spcPts val="2700"/>
                </a:lnSpc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>
                <a:lnSpc>
                  <a:spcPts val="2700"/>
                </a:lnSpc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Uczestnicy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zobowiązani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są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informować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niezwłocznie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Koordynatora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Projektu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/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Dyrektora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Szkoły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występujących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problemach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zdrowotnych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(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tj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kaszel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katar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temperatura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), aby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wdrożyć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odpowiednie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środki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zaradcze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</a:p>
            <a:p>
              <a:pPr>
                <a:lnSpc>
                  <a:spcPts val="2700"/>
                </a:lnSpc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>
                <a:lnSpc>
                  <a:spcPts val="2700"/>
                </a:lnSpc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Przed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wyjazdem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osoby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posiadające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zaświadczeń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przyjęciu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szczepienia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(Pas</a:t>
              </a: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z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portu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Covidowego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),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przed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wyjazdem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piątek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/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sobota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przejść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będą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musieli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obowiązkowe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testy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obecność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COVID-19. Testy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prowadzone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będą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szkole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koszt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projektu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</a:p>
            <a:p>
              <a:pPr marL="0" lvl="0" indent="0">
                <a:lnSpc>
                  <a:spcPts val="2700"/>
                </a:lnSpc>
                <a:spcBef>
                  <a:spcPct val="0"/>
                </a:spcBef>
              </a:pPr>
              <a:endParaRPr lang="en-US" sz="1600" dirty="0">
                <a:solidFill>
                  <a:srgbClr val="000000"/>
                </a:solidFill>
                <a:latin typeface="Arimo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6745" b="-36745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61498" y="1371600"/>
            <a:ext cx="9217060" cy="7503307"/>
            <a:chOff x="0" y="0"/>
            <a:chExt cx="12289413" cy="1000440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2289413" cy="5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Fira Sans Bold"/>
                </a:rPr>
                <a:t>BEZPIECZEŃSTWO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16423"/>
              <a:ext cx="12289413" cy="91879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Odpowiedzialność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finansowa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za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szkody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wyrządzone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autokarze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hotelu</a:t>
              </a:r>
              <a:b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i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każdym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innym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miejscu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457200" indent="-4572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Ogólne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poszanowanie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i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zachowania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porządku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trakcie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drogi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i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pobytu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Zakaz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spożywania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alkoholu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(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odesłanie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domu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koszt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rodziców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nagana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dyrektora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itp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.)</a:t>
              </a: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Telefony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komórkowe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(</a:t>
              </a: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S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erbia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M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acedonia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) </a:t>
              </a: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Bezwzględny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zakazu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samodzielnego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opuszczania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terenu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hotelu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(w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tym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także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mieści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się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zakaz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samowolnych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wyjść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plażę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).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Wszelkie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wyjścia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tylko</a:t>
              </a:r>
              <a:br>
                <a:rPr lang="pl-PL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</a:b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towarzystwie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opiekunów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</a:t>
              </a:r>
              <a:endParaRPr lang="pl-PL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Szacunek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do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innych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grup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285750" indent="-28575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Opiekę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nad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uczestnikami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trakcie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całej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mobilności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sprawują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nauczyciele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pilot,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mentorzy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kształcenia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zawodowego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oraz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przedstawiciele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Instytucji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Przyjmującej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Uczniowie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stosują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się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do ich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poleceń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. </a:t>
              </a:r>
            </a:p>
            <a:p>
              <a:pPr marL="0" lvl="0" indent="0">
                <a:lnSpc>
                  <a:spcPts val="2700"/>
                </a:lnSpc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  <a:latin typeface="Arimo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71777" y="-2640358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15323" y="5550327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18836" y="2663454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r="-20063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986" y="9337325"/>
            <a:ext cx="9482417" cy="1206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777" y="1800228"/>
            <a:ext cx="9217060" cy="5468390"/>
            <a:chOff x="0" y="0"/>
            <a:chExt cx="12289413" cy="7291187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2289413" cy="5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Fira Sans Bold"/>
                </a:rPr>
                <a:t>CO ZABRAĆ ?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16423"/>
              <a:ext cx="12289413" cy="64747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Dokument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tożsamości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: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Dowód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osobisty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i/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lub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Paszport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Karta EKUZ (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Europejska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Karta Ubezpieczenia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Zdrowotnego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,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mimo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iż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organizacja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wysyłająca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zapewnia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ubezpieczenie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)</a:t>
              </a: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Legitymacja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szkolna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>
                <a:lnSpc>
                  <a:spcPts val="2700"/>
                </a:lnSpc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Badanie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COVID 19 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lub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Paszport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Covidowy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Przyjmowane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leki</a:t>
              </a: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>
                <a:lnSpc>
                  <a:spcPts val="2700"/>
                </a:lnSpc>
              </a:pPr>
              <a:endParaRPr lang="en-US" dirty="0">
                <a:solidFill>
                  <a:srgbClr val="000000"/>
                </a:solidFill>
                <a:latin typeface="Arimo"/>
              </a:endParaRPr>
            </a:p>
            <a:p>
              <a:pPr>
                <a:lnSpc>
                  <a:spcPts val="2700"/>
                </a:lnSpc>
              </a:pPr>
              <a:r>
                <a:rPr lang="en-US" sz="2800" dirty="0">
                  <a:solidFill>
                    <a:srgbClr val="000000"/>
                  </a:solidFill>
                  <a:latin typeface="Fira Sans Light"/>
                </a:rPr>
                <a:t>LISTE RZECZY I PORADNIK DOTYCZĄCY ZASAD PAKOWANIA OTRZYMA</a:t>
              </a:r>
              <a:r>
                <a:rPr lang="pl-PL" sz="2800" dirty="0">
                  <a:solidFill>
                    <a:srgbClr val="000000"/>
                  </a:solidFill>
                  <a:latin typeface="Fira Sans Light"/>
                </a:rPr>
                <a:t>JĄ</a:t>
              </a:r>
              <a:r>
                <a:rPr lang="en-US" sz="2800" dirty="0">
                  <a:solidFill>
                    <a:srgbClr val="000000"/>
                  </a:solidFill>
                  <a:latin typeface="Fira Sans Light"/>
                </a:rPr>
                <a:t> PAŃSTWO MA MAILA</a:t>
              </a:r>
            </a:p>
            <a:p>
              <a:pPr marL="0" lvl="0" indent="0">
                <a:lnSpc>
                  <a:spcPts val="2700"/>
                </a:lnSpc>
                <a:spcBef>
                  <a:spcPct val="0"/>
                </a:spcBef>
              </a:pPr>
              <a:endParaRPr lang="en-US" sz="280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3476625"/>
            <a:ext cx="7705247" cy="349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9000" dirty="0">
                <a:solidFill>
                  <a:srgbClr val="1836B2"/>
                </a:solidFill>
                <a:latin typeface="Fira Sans Medium Bold"/>
              </a:rPr>
              <a:t>WSPARCIE </a:t>
            </a:r>
          </a:p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 dirty="0">
                <a:solidFill>
                  <a:srgbClr val="1836B2"/>
                </a:solidFill>
                <a:latin typeface="Fira Sans Medium Bold"/>
              </a:rPr>
              <a:t>W RAMACH PROJEKTU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71777" y="-2640358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0115323" y="5550327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918836" y="2663454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8986" y="9337325"/>
            <a:ext cx="9482417" cy="12068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701777" y="3171828"/>
            <a:ext cx="9217060" cy="3679844"/>
            <a:chOff x="0" y="0"/>
            <a:chExt cx="12289413" cy="4906458"/>
          </a:xfrm>
        </p:grpSpPr>
        <p:sp>
          <p:nvSpPr>
            <p:cNvPr id="10" name="TextBox 10"/>
            <p:cNvSpPr txBox="1"/>
            <p:nvPr/>
          </p:nvSpPr>
          <p:spPr>
            <a:xfrm>
              <a:off x="0" y="0"/>
              <a:ext cx="12289413" cy="5712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  <a:spcBef>
                  <a:spcPct val="0"/>
                </a:spcBef>
              </a:pPr>
              <a:r>
                <a:rPr lang="en-US" sz="4400" dirty="0">
                  <a:solidFill>
                    <a:srgbClr val="000000"/>
                  </a:solidFill>
                  <a:latin typeface="Fira Sans Bold"/>
                </a:rPr>
                <a:t>OBOWIĄZKI UCZNIA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816423"/>
              <a:ext cx="12289413" cy="40900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sz="2000" dirty="0"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Uczestnictwo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w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zajęciach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przygotowawczych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Uzupełnienie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zajęć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e-learning</a:t>
              </a: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Uzupełnienie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indywidualnej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ankiety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beneficjenta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po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powrocie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000000"/>
                </a:solidFill>
                <a:latin typeface="Fira Sans Light" panose="020B0403050000020004" pitchFamily="34" charset="0"/>
              </a:endParaRPr>
            </a:p>
            <a:p>
              <a:pPr marL="342900" indent="-342900">
                <a:lnSpc>
                  <a:spcPts val="2700"/>
                </a:lnSpc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Bezwzględne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przestrzeganie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regulaminu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  <a:r>
                <a:rPr lang="en-US" sz="2000" dirty="0" err="1">
                  <a:solidFill>
                    <a:srgbClr val="000000"/>
                  </a:solidFill>
                  <a:latin typeface="Fira Sans Light" panose="020B0403050000020004" pitchFamily="34" charset="0"/>
                </a:rPr>
                <a:t>mobilności</a:t>
              </a:r>
              <a:r>
                <a:rPr lang="en-US" sz="2000" dirty="0">
                  <a:solidFill>
                    <a:srgbClr val="000000"/>
                  </a:solidFill>
                  <a:latin typeface="Fira Sans Light" panose="020B0403050000020004" pitchFamily="34" charset="0"/>
                </a:rPr>
                <a:t> </a:t>
              </a:r>
            </a:p>
            <a:p>
              <a:pPr marL="0" lvl="0" indent="0">
                <a:lnSpc>
                  <a:spcPts val="2700"/>
                </a:lnSpc>
                <a:spcBef>
                  <a:spcPct val="0"/>
                </a:spcBef>
              </a:pPr>
              <a:endParaRPr lang="en-US" dirty="0">
                <a:solidFill>
                  <a:srgbClr val="000000"/>
                </a:solidFill>
                <a:latin typeface="Arimo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14926" r="-1492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44781" y="398601"/>
            <a:ext cx="8946344" cy="9621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92"/>
              </a:lnSpc>
            </a:pP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Udział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ucznia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projekcie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jest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całkowicie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darmowy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wszystkie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wydatki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związku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z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realizowanymi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działaniami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1" dirty="0" err="1">
                <a:solidFill>
                  <a:srgbClr val="000000"/>
                </a:solidFill>
                <a:latin typeface="Fira Sans Light"/>
              </a:rPr>
              <a:t>są</a:t>
            </a:r>
            <a:r>
              <a:rPr lang="en-US" sz="2661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Fira Sans Light"/>
              </a:rPr>
              <a:t>pokrywane</a:t>
            </a:r>
            <a:r>
              <a:rPr lang="en-US" sz="266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660" dirty="0">
                <a:solidFill>
                  <a:srgbClr val="000000"/>
                </a:solidFill>
                <a:latin typeface="Fira Sans Light" panose="020B0403050000020004" pitchFamily="34" charset="0"/>
              </a:rPr>
              <a:t>z </a:t>
            </a:r>
            <a:r>
              <a:rPr lang="en-US" sz="266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dofinansowania</a:t>
            </a:r>
            <a:r>
              <a:rPr lang="en-US" sz="266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pozyskanego</a:t>
            </a:r>
            <a:r>
              <a:rPr lang="en-US" sz="266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przez</a:t>
            </a:r>
            <a:r>
              <a:rPr lang="en-US" sz="266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66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Szkołę</a:t>
            </a:r>
            <a:endParaRPr lang="en-US" sz="266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algn="ctr">
              <a:lnSpc>
                <a:spcPts val="3992"/>
              </a:lnSpc>
            </a:pPr>
            <a:endParaRPr lang="en-US" sz="14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4072"/>
              </a:lnSpc>
            </a:pPr>
            <a:r>
              <a:rPr lang="en-US" sz="2000" u="sng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Uczestnicy</a:t>
            </a:r>
            <a:r>
              <a:rPr lang="en-US" sz="2000" u="sng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u="sng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ramach</a:t>
            </a:r>
            <a:r>
              <a:rPr lang="en-US" sz="2000" u="sng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projektu</a:t>
            </a:r>
            <a:r>
              <a:rPr lang="en-US" sz="2000" u="sng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mają</a:t>
            </a:r>
            <a:r>
              <a:rPr lang="en-US" sz="2000" u="sng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zapewnione</a:t>
            </a:r>
            <a:r>
              <a:rPr lang="en-US" sz="2000" u="sng" dirty="0">
                <a:solidFill>
                  <a:srgbClr val="000000"/>
                </a:solidFill>
                <a:latin typeface="Fira Sans Light" panose="020B0403050000020004" pitchFamily="34" charset="0"/>
              </a:rPr>
              <a:t>:</a:t>
            </a: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Przejazd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trasie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Polska –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Grecja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Polska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Zakwaterowanie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hotelach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o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standardzie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minimum 3*</a:t>
            </a: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Pełne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wyżywienie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(3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posiłki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dziennie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formie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bufetu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)</a:t>
            </a: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Opiekę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pracowników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instytucji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greckiej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trakcie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realizacji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programu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praktyk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Zajęcia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kulturowe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wycieczki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bilety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wstępu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przewodnik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)</a:t>
            </a: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Opiekę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pilota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Pakiet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ubezpieczeń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czas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wyjazdu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Zajęcia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przygotowawcze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odbyciem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mobilności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Certyfikaty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i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potwierdzenia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nabytych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kompetencji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285750" indent="-285750">
              <a:lnSpc>
                <a:spcPts val="4072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Badanie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obecność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COVID-19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wyjazdem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algn="ctr">
              <a:lnSpc>
                <a:spcPts val="3992"/>
              </a:lnSpc>
            </a:pPr>
            <a:endParaRPr lang="en-US" sz="12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992"/>
              </a:lnSpc>
            </a:pPr>
            <a:endParaRPr lang="en-US" sz="1200" dirty="0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992"/>
              </a:lnSpc>
            </a:pPr>
            <a:endParaRPr lang="en-US" sz="12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4619625"/>
            <a:ext cx="770524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1836B2"/>
                </a:solidFill>
                <a:latin typeface="Fira Sans Medium Bold"/>
              </a:rPr>
              <a:t>MOBILNOŚĆ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52043" y="3002619"/>
            <a:ext cx="4969640" cy="496964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5400000">
            <a:off x="6607619" y="5660733"/>
            <a:ext cx="5920395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752043" y="3002619"/>
            <a:ext cx="4969640" cy="496964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-5081" y="-3810"/>
              <a:ext cx="6357621" cy="6353810"/>
            </a:xfrm>
            <a:custGeom>
              <a:avLst/>
              <a:gdLst/>
              <a:ahLst/>
              <a:cxnLst/>
              <a:rect l="l" t="t" r="r" b="b"/>
              <a:pathLst>
                <a:path w="6357621" h="6353810">
                  <a:moveTo>
                    <a:pt x="6334761" y="3182620"/>
                  </a:moveTo>
                  <a:cubicBezTo>
                    <a:pt x="5600701" y="3411220"/>
                    <a:pt x="5129531" y="3605530"/>
                    <a:pt x="4759961" y="3831590"/>
                  </a:cubicBezTo>
                  <a:cubicBezTo>
                    <a:pt x="4861561" y="4251960"/>
                    <a:pt x="5057141" y="4723130"/>
                    <a:pt x="5414011" y="5403850"/>
                  </a:cubicBezTo>
                  <a:lnTo>
                    <a:pt x="5424171" y="5422900"/>
                  </a:lnTo>
                  <a:lnTo>
                    <a:pt x="5405121" y="5412740"/>
                  </a:lnTo>
                  <a:cubicBezTo>
                    <a:pt x="4724401" y="5055870"/>
                    <a:pt x="4253231" y="4859020"/>
                    <a:pt x="3832861" y="4758690"/>
                  </a:cubicBezTo>
                  <a:cubicBezTo>
                    <a:pt x="3606801" y="5128260"/>
                    <a:pt x="3412490" y="5599430"/>
                    <a:pt x="3183890" y="6333490"/>
                  </a:cubicBezTo>
                  <a:lnTo>
                    <a:pt x="3177540" y="6353810"/>
                  </a:lnTo>
                  <a:lnTo>
                    <a:pt x="3171190" y="6333490"/>
                  </a:lnTo>
                  <a:cubicBezTo>
                    <a:pt x="2942590" y="5599430"/>
                    <a:pt x="2748280" y="5128260"/>
                    <a:pt x="2522220" y="4758690"/>
                  </a:cubicBezTo>
                  <a:cubicBezTo>
                    <a:pt x="2101850" y="4860290"/>
                    <a:pt x="1630680" y="5055870"/>
                    <a:pt x="949960" y="5412740"/>
                  </a:cubicBezTo>
                  <a:lnTo>
                    <a:pt x="930910" y="5422900"/>
                  </a:lnTo>
                  <a:lnTo>
                    <a:pt x="941070" y="5403850"/>
                  </a:lnTo>
                  <a:cubicBezTo>
                    <a:pt x="1297940" y="4723130"/>
                    <a:pt x="1494790" y="4251960"/>
                    <a:pt x="1595120" y="3831590"/>
                  </a:cubicBezTo>
                  <a:cubicBezTo>
                    <a:pt x="1225550" y="3605530"/>
                    <a:pt x="754380" y="3411220"/>
                    <a:pt x="20320" y="3182620"/>
                  </a:cubicBezTo>
                  <a:lnTo>
                    <a:pt x="0" y="3176270"/>
                  </a:lnTo>
                  <a:lnTo>
                    <a:pt x="20320" y="3169920"/>
                  </a:lnTo>
                  <a:cubicBezTo>
                    <a:pt x="754380" y="2941320"/>
                    <a:pt x="1225550" y="2747010"/>
                    <a:pt x="1595120" y="2520950"/>
                  </a:cubicBezTo>
                  <a:cubicBezTo>
                    <a:pt x="1493520" y="2100580"/>
                    <a:pt x="1297940" y="1629410"/>
                    <a:pt x="941070" y="948690"/>
                  </a:cubicBezTo>
                  <a:lnTo>
                    <a:pt x="933451" y="930910"/>
                  </a:lnTo>
                  <a:lnTo>
                    <a:pt x="952501" y="941070"/>
                  </a:lnTo>
                  <a:cubicBezTo>
                    <a:pt x="1633221" y="1297940"/>
                    <a:pt x="2104391" y="1494790"/>
                    <a:pt x="2524761" y="1595120"/>
                  </a:cubicBezTo>
                  <a:cubicBezTo>
                    <a:pt x="2750821" y="1225550"/>
                    <a:pt x="2945131" y="754380"/>
                    <a:pt x="3173731" y="20320"/>
                  </a:cubicBezTo>
                  <a:lnTo>
                    <a:pt x="3180081" y="0"/>
                  </a:lnTo>
                  <a:lnTo>
                    <a:pt x="3186431" y="20320"/>
                  </a:lnTo>
                  <a:cubicBezTo>
                    <a:pt x="3415031" y="754380"/>
                    <a:pt x="3609341" y="1225550"/>
                    <a:pt x="3835401" y="1595120"/>
                  </a:cubicBezTo>
                  <a:cubicBezTo>
                    <a:pt x="4255771" y="1493520"/>
                    <a:pt x="4726941" y="1297940"/>
                    <a:pt x="5407661" y="941070"/>
                  </a:cubicBezTo>
                  <a:lnTo>
                    <a:pt x="5426711" y="930910"/>
                  </a:lnTo>
                  <a:lnTo>
                    <a:pt x="5416551" y="949960"/>
                  </a:lnTo>
                  <a:cubicBezTo>
                    <a:pt x="5059681" y="1630680"/>
                    <a:pt x="4862831" y="2101850"/>
                    <a:pt x="4762501" y="2522220"/>
                  </a:cubicBezTo>
                  <a:cubicBezTo>
                    <a:pt x="5132072" y="2748280"/>
                    <a:pt x="5603242" y="2942590"/>
                    <a:pt x="6337301" y="3171190"/>
                  </a:cubicBezTo>
                  <a:lnTo>
                    <a:pt x="6357622" y="3177540"/>
                  </a:lnTo>
                  <a:lnTo>
                    <a:pt x="6334761" y="3182620"/>
                  </a:lnTo>
                  <a:close/>
                </a:path>
              </a:pathLst>
            </a:custGeom>
            <a:solidFill>
              <a:srgbClr val="1836B2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41910" y="40640"/>
              <a:ext cx="6263640" cy="6263640"/>
            </a:xfrm>
            <a:custGeom>
              <a:avLst/>
              <a:gdLst/>
              <a:ahLst/>
              <a:cxnLst/>
              <a:rect l="l" t="t" r="r" b="b"/>
              <a:pathLst>
                <a:path w="6263640" h="6263640">
                  <a:moveTo>
                    <a:pt x="4700270" y="3785870"/>
                  </a:moveTo>
                  <a:cubicBezTo>
                    <a:pt x="4800600" y="4204970"/>
                    <a:pt x="4993640" y="4672330"/>
                    <a:pt x="5346700" y="5346700"/>
                  </a:cubicBezTo>
                  <a:cubicBezTo>
                    <a:pt x="4672330" y="4993640"/>
                    <a:pt x="4204970" y="4800600"/>
                    <a:pt x="3785870" y="4700270"/>
                  </a:cubicBezTo>
                  <a:lnTo>
                    <a:pt x="3780790" y="4699000"/>
                  </a:lnTo>
                  <a:lnTo>
                    <a:pt x="3778250" y="4702810"/>
                  </a:lnTo>
                  <a:cubicBezTo>
                    <a:pt x="3552190" y="5069840"/>
                    <a:pt x="3359150" y="5538470"/>
                    <a:pt x="3131820" y="6263640"/>
                  </a:cubicBezTo>
                  <a:cubicBezTo>
                    <a:pt x="2904490" y="5537199"/>
                    <a:pt x="2711450" y="5069840"/>
                    <a:pt x="2485390" y="4702810"/>
                  </a:cubicBezTo>
                  <a:lnTo>
                    <a:pt x="2482850" y="4699000"/>
                  </a:lnTo>
                  <a:lnTo>
                    <a:pt x="2477770" y="4700270"/>
                  </a:lnTo>
                  <a:cubicBezTo>
                    <a:pt x="2058670" y="4800600"/>
                    <a:pt x="1591310" y="4993640"/>
                    <a:pt x="916940" y="5346700"/>
                  </a:cubicBezTo>
                  <a:cubicBezTo>
                    <a:pt x="1270000" y="4672330"/>
                    <a:pt x="1464310" y="4204970"/>
                    <a:pt x="1563370" y="3785870"/>
                  </a:cubicBezTo>
                  <a:lnTo>
                    <a:pt x="1564640" y="3780790"/>
                  </a:lnTo>
                  <a:lnTo>
                    <a:pt x="1560830" y="3778250"/>
                  </a:lnTo>
                  <a:cubicBezTo>
                    <a:pt x="1193800" y="3552190"/>
                    <a:pt x="725170" y="3359150"/>
                    <a:pt x="0" y="3131820"/>
                  </a:cubicBezTo>
                  <a:cubicBezTo>
                    <a:pt x="726440" y="2904490"/>
                    <a:pt x="1193800" y="2711450"/>
                    <a:pt x="1560830" y="2485390"/>
                  </a:cubicBezTo>
                  <a:lnTo>
                    <a:pt x="1564640" y="2482850"/>
                  </a:lnTo>
                  <a:lnTo>
                    <a:pt x="1563370" y="2477770"/>
                  </a:lnTo>
                  <a:cubicBezTo>
                    <a:pt x="1463040" y="2058670"/>
                    <a:pt x="1270000" y="1591310"/>
                    <a:pt x="916940" y="916940"/>
                  </a:cubicBezTo>
                  <a:cubicBezTo>
                    <a:pt x="1591310" y="1270000"/>
                    <a:pt x="2058670" y="1464310"/>
                    <a:pt x="2477770" y="1563370"/>
                  </a:cubicBezTo>
                  <a:lnTo>
                    <a:pt x="2482850" y="1564640"/>
                  </a:lnTo>
                  <a:lnTo>
                    <a:pt x="2485390" y="1560830"/>
                  </a:lnTo>
                  <a:cubicBezTo>
                    <a:pt x="2711450" y="1193800"/>
                    <a:pt x="2904490" y="725170"/>
                    <a:pt x="3131820" y="0"/>
                  </a:cubicBezTo>
                  <a:cubicBezTo>
                    <a:pt x="3359150" y="726440"/>
                    <a:pt x="3552190" y="1193800"/>
                    <a:pt x="3778250" y="1560830"/>
                  </a:cubicBezTo>
                  <a:lnTo>
                    <a:pt x="3780790" y="1564640"/>
                  </a:lnTo>
                  <a:lnTo>
                    <a:pt x="3785870" y="1563370"/>
                  </a:lnTo>
                  <a:cubicBezTo>
                    <a:pt x="4204970" y="1463040"/>
                    <a:pt x="4672330" y="1270000"/>
                    <a:pt x="5346700" y="916940"/>
                  </a:cubicBezTo>
                  <a:cubicBezTo>
                    <a:pt x="4993640" y="1591310"/>
                    <a:pt x="4800600" y="2058670"/>
                    <a:pt x="4700270" y="2477770"/>
                  </a:cubicBezTo>
                  <a:lnTo>
                    <a:pt x="4699000" y="2482850"/>
                  </a:lnTo>
                  <a:lnTo>
                    <a:pt x="4702810" y="2485390"/>
                  </a:lnTo>
                  <a:cubicBezTo>
                    <a:pt x="5069840" y="2711450"/>
                    <a:pt x="5538470" y="2904490"/>
                    <a:pt x="6263640" y="3131820"/>
                  </a:cubicBezTo>
                  <a:cubicBezTo>
                    <a:pt x="5537199" y="3359150"/>
                    <a:pt x="5069840" y="3552190"/>
                    <a:pt x="4702810" y="3778250"/>
                  </a:cubicBezTo>
                  <a:lnTo>
                    <a:pt x="4699000" y="3780790"/>
                  </a:lnTo>
                  <a:lnTo>
                    <a:pt x="4700270" y="3785870"/>
                  </a:lnTo>
                  <a:close/>
                </a:path>
              </a:pathLst>
            </a:custGeom>
            <a:blipFill>
              <a:blip r:embed="rId4"/>
              <a:stretch>
                <a:fillRect l="-63741" t="640" r="700" b="719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1028700" y="1143000"/>
            <a:ext cx="9856186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799"/>
              </a:lnSpc>
              <a:spcBef>
                <a:spcPct val="0"/>
              </a:spcBef>
            </a:pPr>
            <a:r>
              <a:rPr lang="en-US" sz="5799">
                <a:solidFill>
                  <a:srgbClr val="1836B2"/>
                </a:solidFill>
                <a:latin typeface="Fira Sans Medium Bold"/>
              </a:rPr>
              <a:t>MOBILNOŚĆ UCZNIÓW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784357" y="2705298"/>
            <a:ext cx="8268514" cy="5287398"/>
            <a:chOff x="0" y="0"/>
            <a:chExt cx="11024685" cy="7049863"/>
          </a:xfrm>
        </p:grpSpPr>
        <p:sp>
          <p:nvSpPr>
            <p:cNvPr id="9" name="TextBox 9"/>
            <p:cNvSpPr txBox="1"/>
            <p:nvPr/>
          </p:nvSpPr>
          <p:spPr>
            <a:xfrm>
              <a:off x="0" y="0"/>
              <a:ext cx="11024685" cy="57950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Mobilność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uczniów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potrwa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1</a:t>
              </a:r>
              <a:r>
                <a:rPr lang="pl-PL" sz="2799" dirty="0">
                  <a:solidFill>
                    <a:srgbClr val="000000"/>
                  </a:solidFill>
                  <a:latin typeface="Fira Sans Bold"/>
                </a:rPr>
                <a:t>2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dni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, z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czego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10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przeznaczone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zostanie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na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realizację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programu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merytorycznego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, w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pozostałe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dni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realizowany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będzie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program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kulturowo-dydaktyczny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. </a:t>
              </a:r>
              <a:endParaRPr lang="pl-PL" sz="2799" dirty="0">
                <a:solidFill>
                  <a:srgbClr val="000000"/>
                </a:solidFill>
                <a:latin typeface="Fira Sans Bold"/>
              </a:endParaRPr>
            </a:p>
            <a:p>
              <a:pPr algn="just">
                <a:lnSpc>
                  <a:spcPts val="3359"/>
                </a:lnSpc>
              </a:pPr>
              <a:br>
                <a:rPr lang="pl-PL" sz="2799" dirty="0">
                  <a:solidFill>
                    <a:srgbClr val="000000"/>
                  </a:solidFill>
                  <a:latin typeface="Fira Sans Bold"/>
                </a:rPr>
              </a:b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Do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okresu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mobilności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należy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również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doliczyć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 po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jednym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dniu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przed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oraz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po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zakończeniu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 </a:t>
              </a:r>
              <a:r>
                <a:rPr lang="en-US" sz="2799" dirty="0" err="1">
                  <a:solidFill>
                    <a:srgbClr val="000000"/>
                  </a:solidFill>
                  <a:latin typeface="Fira Sans Bold"/>
                </a:rPr>
                <a:t>mobilności</a:t>
              </a:r>
              <a:r>
                <a:rPr lang="en-US" sz="2799" dirty="0">
                  <a:solidFill>
                    <a:srgbClr val="000000"/>
                  </a:solidFill>
                  <a:latin typeface="Fira Sans Bold"/>
                </a:rPr>
                <a:t>. </a:t>
              </a:r>
            </a:p>
            <a:p>
              <a:pPr algn="just">
                <a:lnSpc>
                  <a:spcPts val="3359"/>
                </a:lnSpc>
              </a:pPr>
              <a:endParaRPr lang="en-US" sz="2799" dirty="0">
                <a:solidFill>
                  <a:srgbClr val="000000"/>
                </a:solidFill>
                <a:latin typeface="Fira Sans Bold"/>
              </a:endParaRPr>
            </a:p>
            <a:p>
              <a:pPr algn="just">
                <a:lnSpc>
                  <a:spcPts val="3359"/>
                </a:lnSpc>
              </a:pPr>
              <a:endParaRPr lang="en-US" sz="2799" dirty="0">
                <a:solidFill>
                  <a:srgbClr val="000000"/>
                </a:solidFill>
                <a:latin typeface="Fira Sans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5272795"/>
              <a:ext cx="11024685" cy="17770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479"/>
                </a:lnSpc>
              </a:pPr>
              <a:r>
                <a:rPr lang="en-US" sz="2899" dirty="0">
                  <a:solidFill>
                    <a:srgbClr val="1836B2"/>
                  </a:solidFill>
                  <a:latin typeface="Fira Sans Bold"/>
                </a:rPr>
                <a:t>TERMIN WYJAZDU: </a:t>
              </a:r>
              <a:r>
                <a:rPr lang="pl-PL" sz="2899" dirty="0">
                  <a:solidFill>
                    <a:srgbClr val="1836B2"/>
                  </a:solidFill>
                  <a:latin typeface="Fira Sans Bold"/>
                </a:rPr>
                <a:t>02.04</a:t>
              </a:r>
              <a:r>
                <a:rPr lang="en-US" sz="2899" dirty="0">
                  <a:solidFill>
                    <a:srgbClr val="1836B2"/>
                  </a:solidFill>
                  <a:latin typeface="Fira Sans Bold"/>
                </a:rPr>
                <a:t>.202</a:t>
              </a:r>
              <a:r>
                <a:rPr lang="pl-PL" sz="2899" dirty="0">
                  <a:solidFill>
                    <a:srgbClr val="1836B2"/>
                  </a:solidFill>
                  <a:latin typeface="Fira Sans Bold"/>
                </a:rPr>
                <a:t>2</a:t>
              </a:r>
              <a:r>
                <a:rPr lang="en-US" sz="2899" dirty="0">
                  <a:solidFill>
                    <a:srgbClr val="1836B2"/>
                  </a:solidFill>
                  <a:latin typeface="Fira Sans Bold"/>
                </a:rPr>
                <a:t> r. – </a:t>
              </a:r>
              <a:r>
                <a:rPr lang="pl-PL" sz="2899" dirty="0">
                  <a:solidFill>
                    <a:srgbClr val="1836B2"/>
                  </a:solidFill>
                  <a:latin typeface="Fira Sans Bold"/>
                </a:rPr>
                <a:t>15.04</a:t>
              </a:r>
              <a:r>
                <a:rPr lang="en-US" sz="2899" dirty="0">
                  <a:solidFill>
                    <a:srgbClr val="1836B2"/>
                  </a:solidFill>
                  <a:latin typeface="Fira Sans Bold"/>
                </a:rPr>
                <a:t>.202</a:t>
              </a:r>
              <a:r>
                <a:rPr lang="pl-PL" sz="2899" dirty="0">
                  <a:solidFill>
                    <a:srgbClr val="1836B2"/>
                  </a:solidFill>
                  <a:latin typeface="Fira Sans Bold"/>
                </a:rPr>
                <a:t>2</a:t>
              </a:r>
              <a:r>
                <a:rPr lang="en-US" sz="2899" dirty="0">
                  <a:solidFill>
                    <a:srgbClr val="1836B2"/>
                  </a:solidFill>
                  <a:latin typeface="Fira Sans Bold"/>
                </a:rPr>
                <a:t> r.</a:t>
              </a:r>
            </a:p>
            <a:p>
              <a:pPr>
                <a:lnSpc>
                  <a:spcPts val="3479"/>
                </a:lnSpc>
              </a:pPr>
              <a:endParaRPr lang="en-US" sz="2899" dirty="0">
                <a:solidFill>
                  <a:srgbClr val="1836B2"/>
                </a:solidFill>
                <a:latin typeface="Fira Sans Bold"/>
              </a:endParaRPr>
            </a:p>
            <a:p>
              <a:pPr marL="0" lvl="0" indent="0">
                <a:lnSpc>
                  <a:spcPts val="3479"/>
                </a:lnSpc>
                <a:spcBef>
                  <a:spcPct val="0"/>
                </a:spcBef>
              </a:pPr>
              <a:endParaRPr lang="en-US" sz="2899" dirty="0">
                <a:solidFill>
                  <a:srgbClr val="1836B2"/>
                </a:solidFill>
                <a:latin typeface="Fira Sans Bold"/>
              </a:endParaRP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81176" y="-6154795"/>
            <a:ext cx="13045124" cy="1129829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A066CB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0101584" y="-125255"/>
            <a:ext cx="12024015" cy="10412255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t="-32338" b="-3233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997293" y="4619625"/>
            <a:ext cx="7705247" cy="1209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00"/>
              </a:lnSpc>
              <a:spcBef>
                <a:spcPct val="0"/>
              </a:spcBef>
            </a:pPr>
            <a:r>
              <a:rPr lang="en-US" sz="9000">
                <a:solidFill>
                  <a:srgbClr val="1836B2"/>
                </a:solidFill>
                <a:latin typeface="Fira Sans Medium Bold"/>
              </a:rPr>
              <a:t>PODRÓŻ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85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44781" y="495300"/>
            <a:ext cx="8499219" cy="822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3"/>
              </a:lnSpc>
            </a:pP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Przebieg</a:t>
            </a:r>
            <a:r>
              <a:rPr lang="en-US" sz="440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podróży</a:t>
            </a:r>
            <a:r>
              <a:rPr lang="en-US" sz="4400" dirty="0">
                <a:solidFill>
                  <a:srgbClr val="000000"/>
                </a:solidFill>
                <a:latin typeface="Fira Sans Light Bold"/>
              </a:rPr>
              <a:t> do </a:t>
            </a: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Grecji</a:t>
            </a:r>
            <a:endParaRPr lang="en-US" sz="440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3793"/>
              </a:lnSpc>
            </a:pPr>
            <a:endParaRPr lang="en-US" sz="4400" dirty="0">
              <a:solidFill>
                <a:srgbClr val="000000"/>
              </a:solidFill>
              <a:latin typeface="Fira Sans Light Bold"/>
            </a:endParaRP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Wyjazd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sobotę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02.04</a:t>
            </a:r>
            <a:r>
              <a:rPr lang="en-US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.202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2</a:t>
            </a:r>
            <a:b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</a:b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Podstawienie autokaru o godzinie 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6:30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pod siedzibą Szkoły</a:t>
            </a: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Przejazd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potrwa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około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26h,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podczas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podróży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zapewniony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zostanie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suchy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prowiant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oraz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ciepły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posiłek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Słowacji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Czechach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Przyjazd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miejsca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zakwaterowania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planowany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jest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poniedziałek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godzinach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porannych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wyjazdem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piątek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01</a:t>
            </a:r>
            <a:r>
              <a:rPr lang="en-US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.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04</a:t>
            </a:r>
            <a:r>
              <a:rPr lang="en-US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.202</a:t>
            </a:r>
            <a:r>
              <a:rPr lang="pl-PL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Fira Sans Light" panose="020B0403050000020004" pitchFamily="34" charset="0"/>
              </a:rPr>
              <a:t> r.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wszyscy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uczestnicy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uczniowie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opiekunowie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)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zostaną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przebadani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obecność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wirusa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COVID-19.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Badanie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zostanie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przeprowadzone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szkole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koszty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badania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zostaną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pokryte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budżetu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projektu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.</a:t>
            </a:r>
            <a:r>
              <a:rPr lang="pl-PL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Badanie zostanie zrealizowane w Szkole lub w punkcie ALAB.</a:t>
            </a:r>
            <a:endParaRPr lang="en-US" sz="2000" dirty="0">
              <a:solidFill>
                <a:srgbClr val="FF0000"/>
              </a:solidFill>
              <a:latin typeface="Fira Sans Light" panose="020B0403050000020004" pitchFamily="34" charset="0"/>
            </a:endParaRP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Każdy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uczestników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musi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posiadać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dowód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osobisty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lub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paszport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 marL="342900" indent="-3429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trakcie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podróży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grupie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przewodzić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będzie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profesjonalny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pilot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posiadający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doświadczenie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realizacji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podróży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tej</a:t>
            </a:r>
            <a:r>
              <a:rPr lang="en-US" sz="2000" dirty="0">
                <a:solidFill>
                  <a:srgbClr val="000000"/>
                </a:solidFill>
                <a:latin typeface="Fira Sans Light" panose="020B04030500000200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 panose="020B0403050000020004" pitchFamily="34" charset="0"/>
              </a:rPr>
              <a:t>trasie</a:t>
            </a:r>
            <a:endParaRPr lang="en-US" sz="2000" dirty="0">
              <a:solidFill>
                <a:srgbClr val="000000"/>
              </a:solidFill>
              <a:latin typeface="Fira Sans Light" panose="020B0403050000020004" pitchFamily="34" charset="0"/>
            </a:endParaRPr>
          </a:p>
          <a:p>
            <a:pPr>
              <a:lnSpc>
                <a:spcPts val="3793"/>
              </a:lnSpc>
            </a:pPr>
            <a:endParaRPr lang="en-US" sz="2000" dirty="0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852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44781" y="449445"/>
            <a:ext cx="8499219" cy="4359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93"/>
              </a:lnSpc>
            </a:pP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Przebieg</a:t>
            </a:r>
            <a:r>
              <a:rPr lang="en-US" sz="4400" dirty="0">
                <a:solidFill>
                  <a:srgbClr val="000000"/>
                </a:solidFill>
                <a:latin typeface="Fira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podróży</a:t>
            </a:r>
            <a:r>
              <a:rPr lang="en-US" sz="4400" dirty="0">
                <a:solidFill>
                  <a:srgbClr val="000000"/>
                </a:solidFill>
                <a:latin typeface="Fira Sans Light Bold"/>
              </a:rPr>
              <a:t> z </a:t>
            </a:r>
            <a:r>
              <a:rPr lang="en-US" sz="4400" dirty="0" err="1">
                <a:solidFill>
                  <a:srgbClr val="000000"/>
                </a:solidFill>
                <a:latin typeface="Fira Sans Light Bold"/>
              </a:rPr>
              <a:t>Grecji</a:t>
            </a:r>
            <a:endParaRPr lang="en-US" sz="4400" dirty="0">
              <a:solidFill>
                <a:srgbClr val="000000"/>
              </a:solidFill>
              <a:latin typeface="Fira Sans Light Bold"/>
            </a:endParaRPr>
          </a:p>
          <a:p>
            <a:pPr>
              <a:lnSpc>
                <a:spcPts val="3793"/>
              </a:lnSpc>
            </a:pPr>
            <a:endParaRPr lang="en-US" sz="2800" dirty="0">
              <a:solidFill>
                <a:srgbClr val="000000"/>
              </a:solidFill>
              <a:latin typeface="Fira Sans Light Bold"/>
            </a:endParaRP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Wyjazd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z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hotelu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czwartek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14.04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.202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Przyjazd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do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Polski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piątek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15.04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.202</a:t>
            </a:r>
            <a:r>
              <a:rPr lang="pl-PL" sz="2000" dirty="0">
                <a:solidFill>
                  <a:srgbClr val="000000"/>
                </a:solidFill>
                <a:latin typeface="Fira Sans Light"/>
              </a:rPr>
              <a:t>2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godzinach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popołudniowych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wieczornych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</a:p>
          <a:p>
            <a:pPr marL="457200" indent="-457200">
              <a:lnSpc>
                <a:spcPts val="3793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Podczas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podróży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powrotnej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uczniowie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zostaną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zaopatrzeni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w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suchy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prowiant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trasie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planuje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się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postój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na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jeden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gorący</a:t>
            </a:r>
            <a:r>
              <a:rPr lang="en-US" sz="2000" dirty="0">
                <a:solidFill>
                  <a:srgbClr val="000000"/>
                </a:solidFill>
                <a:latin typeface="Fira Sans Light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Fira Sans Light"/>
              </a:rPr>
              <a:t>posiłek</a:t>
            </a:r>
            <a:endParaRPr lang="en-US" sz="2000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endParaRPr lang="en-US" sz="2800" dirty="0">
              <a:solidFill>
                <a:srgbClr val="000000"/>
              </a:solidFill>
              <a:latin typeface="Fira Sans Light"/>
            </a:endParaRPr>
          </a:p>
          <a:p>
            <a:pPr>
              <a:lnSpc>
                <a:spcPts val="3793"/>
              </a:lnSpc>
            </a:pPr>
            <a:endParaRPr lang="en-US" sz="2800" dirty="0">
              <a:solidFill>
                <a:srgbClr val="000000"/>
              </a:solidFill>
              <a:latin typeface="Fira Sans Light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731498" y="-2897536"/>
            <a:ext cx="12313655" cy="10664775"/>
            <a:chOff x="0" y="0"/>
            <a:chExt cx="6202680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1836B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975044" y="5293149"/>
            <a:ext cx="12313655" cy="10664775"/>
            <a:chOff x="0" y="0"/>
            <a:chExt cx="6202680" cy="5372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202680" cy="5372100"/>
            </a:xfrm>
            <a:custGeom>
              <a:avLst/>
              <a:gdLst/>
              <a:ahLst/>
              <a:cxnLst/>
              <a:rect l="l" t="t" r="r" b="b"/>
              <a:pathLst>
                <a:path w="6202680" h="5372100">
                  <a:moveTo>
                    <a:pt x="465201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2010" y="5372100"/>
                  </a:lnTo>
                  <a:lnTo>
                    <a:pt x="6202680" y="2686050"/>
                  </a:lnTo>
                  <a:lnTo>
                    <a:pt x="4652010" y="0"/>
                  </a:lnTo>
                  <a:close/>
                </a:path>
              </a:pathLst>
            </a:custGeom>
            <a:solidFill>
              <a:srgbClr val="86C7E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778557" y="2406276"/>
            <a:ext cx="6623493" cy="5735646"/>
            <a:chOff x="0" y="0"/>
            <a:chExt cx="4282440" cy="3708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2"/>
              <a:stretch>
                <a:fillRect l="-29852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707" y="9080147"/>
            <a:ext cx="9482417" cy="120685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739863A6-28FF-4F0C-99B9-E9CF38132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698" y="223502"/>
            <a:ext cx="4581902" cy="89706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4940B50E9D6894A810D68C8143F25E9" ma:contentTypeVersion="2" ma:contentTypeDescription="Utwórz nowy dokument." ma:contentTypeScope="" ma:versionID="a9c1cc00b8209b53192ee272e53b8335">
  <xsd:schema xmlns:xsd="http://www.w3.org/2001/XMLSchema" xmlns:xs="http://www.w3.org/2001/XMLSchema" xmlns:p="http://schemas.microsoft.com/office/2006/metadata/properties" xmlns:ns2="3c2d2677-3114-44fe-900f-94d5f4a103c6" targetNamespace="http://schemas.microsoft.com/office/2006/metadata/properties" ma:root="true" ma:fieldsID="a3993f7f75a9ee075f596cc284a85b1a" ns2:_="">
    <xsd:import namespace="3c2d2677-3114-44fe-900f-94d5f4a103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2d2677-3114-44fe-900f-94d5f4a103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52DFDC3-583F-449A-833A-339083B92D90}"/>
</file>

<file path=customXml/itemProps2.xml><?xml version="1.0" encoding="utf-8"?>
<ds:datastoreItem xmlns:ds="http://schemas.openxmlformats.org/officeDocument/2006/customXml" ds:itemID="{1CD266A3-2AF4-4293-9ED2-4D0F3EC41CBB}"/>
</file>

<file path=customXml/itemProps3.xml><?xml version="1.0" encoding="utf-8"?>
<ds:datastoreItem xmlns:ds="http://schemas.openxmlformats.org/officeDocument/2006/customXml" ds:itemID="{50E4FC6E-A93F-4111-8ECE-B5AE1BBEE9E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929</Words>
  <Application>Microsoft Office PowerPoint</Application>
  <PresentationFormat>Niestandardowy</PresentationFormat>
  <Paragraphs>112</Paragraphs>
  <Slides>20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30" baseType="lpstr">
      <vt:lpstr>Fira Sans Light Bold</vt:lpstr>
      <vt:lpstr>Fira Sans Bold</vt:lpstr>
      <vt:lpstr>Arial</vt:lpstr>
      <vt:lpstr>Fira Sans Light</vt:lpstr>
      <vt:lpstr>Fira Sans Medium Bold</vt:lpstr>
      <vt:lpstr>Fira Sans Medium</vt:lpstr>
      <vt:lpstr>Calibri</vt:lpstr>
      <vt:lpstr>Google Sans</vt:lpstr>
      <vt:lpstr>Arimo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„Kształcenie rolnicze - unikalne praktyki Europejskie”</dc:title>
  <dc:creator>Dell</dc:creator>
  <cp:lastModifiedBy>nn</cp:lastModifiedBy>
  <cp:revision>9</cp:revision>
  <dcterms:created xsi:type="dcterms:W3CDTF">2006-08-16T00:00:00Z</dcterms:created>
  <dcterms:modified xsi:type="dcterms:W3CDTF">2022-03-29T16:36:08Z</dcterms:modified>
  <dc:identifier>DAEoGHLCoYQ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0x010100A4940B50E9D6894A810D68C8143F25E9</vt:lpwstr>
  </property>
</Properties>
</file>