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1" r:id="rId4"/>
    <p:sldId id="263" r:id="rId5"/>
    <p:sldId id="264" r:id="rId6"/>
    <p:sldId id="258" r:id="rId7"/>
    <p:sldId id="262" r:id="rId8"/>
    <p:sldId id="259" r:id="rId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134" autoAdjust="0"/>
  </p:normalViewPr>
  <p:slideViewPr>
    <p:cSldViewPr snapToGrid="0">
      <p:cViewPr varScale="1">
        <p:scale>
          <a:sx n="99" d="100"/>
          <a:sy n="99" d="100"/>
        </p:scale>
        <p:origin x="47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9DCB08-6CC7-42F2-A614-B40803D43AAF}"/>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478BAC97-8917-4A1A-854A-43B2F059F0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4CEC83D6-D168-4710-BF9E-3C258DD8A693}"/>
              </a:ext>
            </a:extLst>
          </p:cNvPr>
          <p:cNvSpPr>
            <a:spLocks noGrp="1"/>
          </p:cNvSpPr>
          <p:nvPr>
            <p:ph type="dt" sz="half" idx="10"/>
          </p:nvPr>
        </p:nvSpPr>
        <p:spPr/>
        <p:txBody>
          <a:bodyPr/>
          <a:lstStyle/>
          <a:p>
            <a:fld id="{29282580-5809-45F7-AB84-0A03C0F4FD3D}" type="datetimeFigureOut">
              <a:rPr lang="pl-PL" smtClean="0"/>
              <a:t>30.11.2020</a:t>
            </a:fld>
            <a:endParaRPr lang="pl-PL"/>
          </a:p>
        </p:txBody>
      </p:sp>
      <p:sp>
        <p:nvSpPr>
          <p:cNvPr id="5" name="Symbol zastępczy stopki 4">
            <a:extLst>
              <a:ext uri="{FF2B5EF4-FFF2-40B4-BE49-F238E27FC236}">
                <a16:creationId xmlns:a16="http://schemas.microsoft.com/office/drawing/2014/main" id="{35E27D1E-4A1D-401E-BC65-0F0DF3F9752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AD81C5F-CC36-4739-BFA7-F084574C59FB}"/>
              </a:ext>
            </a:extLst>
          </p:cNvPr>
          <p:cNvSpPr>
            <a:spLocks noGrp="1"/>
          </p:cNvSpPr>
          <p:nvPr>
            <p:ph type="sldNum" sz="quarter" idx="12"/>
          </p:nvPr>
        </p:nvSpPr>
        <p:spPr/>
        <p:txBody>
          <a:bodyPr/>
          <a:lstStyle/>
          <a:p>
            <a:fld id="{D640F4E6-9108-4B2C-8FDA-F473C41547A8}" type="slidenum">
              <a:rPr lang="pl-PL" smtClean="0"/>
              <a:t>‹#›</a:t>
            </a:fld>
            <a:endParaRPr lang="pl-PL"/>
          </a:p>
        </p:txBody>
      </p:sp>
    </p:spTree>
    <p:extLst>
      <p:ext uri="{BB962C8B-B14F-4D97-AF65-F5344CB8AC3E}">
        <p14:creationId xmlns:p14="http://schemas.microsoft.com/office/powerpoint/2010/main" val="3100112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AAC3F22-E0AA-4D3C-862A-6070B901F5E5}"/>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57B8D832-7146-43C5-AD85-E1895F7108CD}"/>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695B955-980C-444C-BD55-565E94FE44C4}"/>
              </a:ext>
            </a:extLst>
          </p:cNvPr>
          <p:cNvSpPr>
            <a:spLocks noGrp="1"/>
          </p:cNvSpPr>
          <p:nvPr>
            <p:ph type="dt" sz="half" idx="10"/>
          </p:nvPr>
        </p:nvSpPr>
        <p:spPr/>
        <p:txBody>
          <a:bodyPr/>
          <a:lstStyle/>
          <a:p>
            <a:fld id="{29282580-5809-45F7-AB84-0A03C0F4FD3D}" type="datetimeFigureOut">
              <a:rPr lang="pl-PL" smtClean="0"/>
              <a:t>30.11.2020</a:t>
            </a:fld>
            <a:endParaRPr lang="pl-PL"/>
          </a:p>
        </p:txBody>
      </p:sp>
      <p:sp>
        <p:nvSpPr>
          <p:cNvPr id="5" name="Symbol zastępczy stopki 4">
            <a:extLst>
              <a:ext uri="{FF2B5EF4-FFF2-40B4-BE49-F238E27FC236}">
                <a16:creationId xmlns:a16="http://schemas.microsoft.com/office/drawing/2014/main" id="{0B07EAC5-CF4F-4266-97DF-908AC7ECFDF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8204F3F-6EF7-42DF-A6E2-92BAE0C09F8B}"/>
              </a:ext>
            </a:extLst>
          </p:cNvPr>
          <p:cNvSpPr>
            <a:spLocks noGrp="1"/>
          </p:cNvSpPr>
          <p:nvPr>
            <p:ph type="sldNum" sz="quarter" idx="12"/>
          </p:nvPr>
        </p:nvSpPr>
        <p:spPr/>
        <p:txBody>
          <a:bodyPr/>
          <a:lstStyle/>
          <a:p>
            <a:fld id="{D640F4E6-9108-4B2C-8FDA-F473C41547A8}" type="slidenum">
              <a:rPr lang="pl-PL" smtClean="0"/>
              <a:t>‹#›</a:t>
            </a:fld>
            <a:endParaRPr lang="pl-PL"/>
          </a:p>
        </p:txBody>
      </p:sp>
    </p:spTree>
    <p:extLst>
      <p:ext uri="{BB962C8B-B14F-4D97-AF65-F5344CB8AC3E}">
        <p14:creationId xmlns:p14="http://schemas.microsoft.com/office/powerpoint/2010/main" val="1506749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A97A2CBA-820D-4153-999E-0CDA433C322F}"/>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706B2CFF-3B9E-4CC2-B9E7-E30581B0535A}"/>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63D9C96-810C-4DF8-83D6-7BE8F2502A77}"/>
              </a:ext>
            </a:extLst>
          </p:cNvPr>
          <p:cNvSpPr>
            <a:spLocks noGrp="1"/>
          </p:cNvSpPr>
          <p:nvPr>
            <p:ph type="dt" sz="half" idx="10"/>
          </p:nvPr>
        </p:nvSpPr>
        <p:spPr/>
        <p:txBody>
          <a:bodyPr/>
          <a:lstStyle/>
          <a:p>
            <a:fld id="{29282580-5809-45F7-AB84-0A03C0F4FD3D}" type="datetimeFigureOut">
              <a:rPr lang="pl-PL" smtClean="0"/>
              <a:t>30.11.2020</a:t>
            </a:fld>
            <a:endParaRPr lang="pl-PL"/>
          </a:p>
        </p:txBody>
      </p:sp>
      <p:sp>
        <p:nvSpPr>
          <p:cNvPr id="5" name="Symbol zastępczy stopki 4">
            <a:extLst>
              <a:ext uri="{FF2B5EF4-FFF2-40B4-BE49-F238E27FC236}">
                <a16:creationId xmlns:a16="http://schemas.microsoft.com/office/drawing/2014/main" id="{E8E83247-04F3-4EE4-B3B6-E881357ADD2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A0B2B99-C0AB-4929-B8A0-DB846E7928C4}"/>
              </a:ext>
            </a:extLst>
          </p:cNvPr>
          <p:cNvSpPr>
            <a:spLocks noGrp="1"/>
          </p:cNvSpPr>
          <p:nvPr>
            <p:ph type="sldNum" sz="quarter" idx="12"/>
          </p:nvPr>
        </p:nvSpPr>
        <p:spPr/>
        <p:txBody>
          <a:bodyPr/>
          <a:lstStyle/>
          <a:p>
            <a:fld id="{D640F4E6-9108-4B2C-8FDA-F473C41547A8}" type="slidenum">
              <a:rPr lang="pl-PL" smtClean="0"/>
              <a:t>‹#›</a:t>
            </a:fld>
            <a:endParaRPr lang="pl-PL"/>
          </a:p>
        </p:txBody>
      </p:sp>
    </p:spTree>
    <p:extLst>
      <p:ext uri="{BB962C8B-B14F-4D97-AF65-F5344CB8AC3E}">
        <p14:creationId xmlns:p14="http://schemas.microsoft.com/office/powerpoint/2010/main" val="1115211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0B4D01-6D88-4F78-90BC-7E745EB3B38F}"/>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B44E794E-ADF6-4B7D-B121-46F0422FC285}"/>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778E348-820C-4126-A969-3D277DEC10AC}"/>
              </a:ext>
            </a:extLst>
          </p:cNvPr>
          <p:cNvSpPr>
            <a:spLocks noGrp="1"/>
          </p:cNvSpPr>
          <p:nvPr>
            <p:ph type="dt" sz="half" idx="10"/>
          </p:nvPr>
        </p:nvSpPr>
        <p:spPr/>
        <p:txBody>
          <a:bodyPr/>
          <a:lstStyle/>
          <a:p>
            <a:fld id="{29282580-5809-45F7-AB84-0A03C0F4FD3D}" type="datetimeFigureOut">
              <a:rPr lang="pl-PL" smtClean="0"/>
              <a:t>30.11.2020</a:t>
            </a:fld>
            <a:endParaRPr lang="pl-PL"/>
          </a:p>
        </p:txBody>
      </p:sp>
      <p:sp>
        <p:nvSpPr>
          <p:cNvPr id="5" name="Symbol zastępczy stopki 4">
            <a:extLst>
              <a:ext uri="{FF2B5EF4-FFF2-40B4-BE49-F238E27FC236}">
                <a16:creationId xmlns:a16="http://schemas.microsoft.com/office/drawing/2014/main" id="{DE7A5845-4B45-4531-885E-CB6ABC6E4AF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99A323D-9DAF-429C-A9CB-E5B7A75353C9}"/>
              </a:ext>
            </a:extLst>
          </p:cNvPr>
          <p:cNvSpPr>
            <a:spLocks noGrp="1"/>
          </p:cNvSpPr>
          <p:nvPr>
            <p:ph type="sldNum" sz="quarter" idx="12"/>
          </p:nvPr>
        </p:nvSpPr>
        <p:spPr/>
        <p:txBody>
          <a:bodyPr/>
          <a:lstStyle/>
          <a:p>
            <a:fld id="{D640F4E6-9108-4B2C-8FDA-F473C41547A8}" type="slidenum">
              <a:rPr lang="pl-PL" smtClean="0"/>
              <a:t>‹#›</a:t>
            </a:fld>
            <a:endParaRPr lang="pl-PL"/>
          </a:p>
        </p:txBody>
      </p:sp>
    </p:spTree>
    <p:extLst>
      <p:ext uri="{BB962C8B-B14F-4D97-AF65-F5344CB8AC3E}">
        <p14:creationId xmlns:p14="http://schemas.microsoft.com/office/powerpoint/2010/main" val="3544660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F577ED-F4FF-416B-AD85-C8B825CBC039}"/>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BB6D0FC6-4EEA-499E-91B1-CFC064B8C4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96CF14F7-69B1-4D70-95D6-1B6029A8D012}"/>
              </a:ext>
            </a:extLst>
          </p:cNvPr>
          <p:cNvSpPr>
            <a:spLocks noGrp="1"/>
          </p:cNvSpPr>
          <p:nvPr>
            <p:ph type="dt" sz="half" idx="10"/>
          </p:nvPr>
        </p:nvSpPr>
        <p:spPr/>
        <p:txBody>
          <a:bodyPr/>
          <a:lstStyle/>
          <a:p>
            <a:fld id="{29282580-5809-45F7-AB84-0A03C0F4FD3D}" type="datetimeFigureOut">
              <a:rPr lang="pl-PL" smtClean="0"/>
              <a:t>30.11.2020</a:t>
            </a:fld>
            <a:endParaRPr lang="pl-PL"/>
          </a:p>
        </p:txBody>
      </p:sp>
      <p:sp>
        <p:nvSpPr>
          <p:cNvPr id="5" name="Symbol zastępczy stopki 4">
            <a:extLst>
              <a:ext uri="{FF2B5EF4-FFF2-40B4-BE49-F238E27FC236}">
                <a16:creationId xmlns:a16="http://schemas.microsoft.com/office/drawing/2014/main" id="{106590F7-E72D-4DF4-9140-1B788802E80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60FCD26-3282-43F8-9E56-A9AE8C5AD3F5}"/>
              </a:ext>
            </a:extLst>
          </p:cNvPr>
          <p:cNvSpPr>
            <a:spLocks noGrp="1"/>
          </p:cNvSpPr>
          <p:nvPr>
            <p:ph type="sldNum" sz="quarter" idx="12"/>
          </p:nvPr>
        </p:nvSpPr>
        <p:spPr/>
        <p:txBody>
          <a:bodyPr/>
          <a:lstStyle/>
          <a:p>
            <a:fld id="{D640F4E6-9108-4B2C-8FDA-F473C41547A8}" type="slidenum">
              <a:rPr lang="pl-PL" smtClean="0"/>
              <a:t>‹#›</a:t>
            </a:fld>
            <a:endParaRPr lang="pl-PL"/>
          </a:p>
        </p:txBody>
      </p:sp>
    </p:spTree>
    <p:extLst>
      <p:ext uri="{BB962C8B-B14F-4D97-AF65-F5344CB8AC3E}">
        <p14:creationId xmlns:p14="http://schemas.microsoft.com/office/powerpoint/2010/main" val="3338151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DFE896-46FD-48CB-B64F-CD328CC7C9B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8936444-DD2D-4792-9FDB-803C7453658E}"/>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1691D437-1165-4DC4-A2E6-50F7FA6C9EFD}"/>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3056AA5D-DBEB-444A-A9C7-71D7B571033E}"/>
              </a:ext>
            </a:extLst>
          </p:cNvPr>
          <p:cNvSpPr>
            <a:spLocks noGrp="1"/>
          </p:cNvSpPr>
          <p:nvPr>
            <p:ph type="dt" sz="half" idx="10"/>
          </p:nvPr>
        </p:nvSpPr>
        <p:spPr/>
        <p:txBody>
          <a:bodyPr/>
          <a:lstStyle/>
          <a:p>
            <a:fld id="{29282580-5809-45F7-AB84-0A03C0F4FD3D}" type="datetimeFigureOut">
              <a:rPr lang="pl-PL" smtClean="0"/>
              <a:t>30.11.2020</a:t>
            </a:fld>
            <a:endParaRPr lang="pl-PL"/>
          </a:p>
        </p:txBody>
      </p:sp>
      <p:sp>
        <p:nvSpPr>
          <p:cNvPr id="6" name="Symbol zastępczy stopki 5">
            <a:extLst>
              <a:ext uri="{FF2B5EF4-FFF2-40B4-BE49-F238E27FC236}">
                <a16:creationId xmlns:a16="http://schemas.microsoft.com/office/drawing/2014/main" id="{E65EB37C-F641-4794-B2ED-E1D5E56FDBA2}"/>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DF5AE584-35C5-4DD3-8F71-725AA8D2DED3}"/>
              </a:ext>
            </a:extLst>
          </p:cNvPr>
          <p:cNvSpPr>
            <a:spLocks noGrp="1"/>
          </p:cNvSpPr>
          <p:nvPr>
            <p:ph type="sldNum" sz="quarter" idx="12"/>
          </p:nvPr>
        </p:nvSpPr>
        <p:spPr/>
        <p:txBody>
          <a:bodyPr/>
          <a:lstStyle/>
          <a:p>
            <a:fld id="{D640F4E6-9108-4B2C-8FDA-F473C41547A8}" type="slidenum">
              <a:rPr lang="pl-PL" smtClean="0"/>
              <a:t>‹#›</a:t>
            </a:fld>
            <a:endParaRPr lang="pl-PL"/>
          </a:p>
        </p:txBody>
      </p:sp>
    </p:spTree>
    <p:extLst>
      <p:ext uri="{BB962C8B-B14F-4D97-AF65-F5344CB8AC3E}">
        <p14:creationId xmlns:p14="http://schemas.microsoft.com/office/powerpoint/2010/main" val="189235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AE5D15-6F2A-4252-A42D-A01955FDE108}"/>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B62DDB4B-59AA-4490-B299-CD75BF1C64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DB1AE540-F62C-4C00-9971-489EF6FB2A4A}"/>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42984087-2E6E-4142-B6F7-E489D94DF5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D4EB5762-795C-4DF5-81CB-C9463EDE297D}"/>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C3C9C1AE-2159-462A-AA94-BFF3CD55745F}"/>
              </a:ext>
            </a:extLst>
          </p:cNvPr>
          <p:cNvSpPr>
            <a:spLocks noGrp="1"/>
          </p:cNvSpPr>
          <p:nvPr>
            <p:ph type="dt" sz="half" idx="10"/>
          </p:nvPr>
        </p:nvSpPr>
        <p:spPr/>
        <p:txBody>
          <a:bodyPr/>
          <a:lstStyle/>
          <a:p>
            <a:fld id="{29282580-5809-45F7-AB84-0A03C0F4FD3D}" type="datetimeFigureOut">
              <a:rPr lang="pl-PL" smtClean="0"/>
              <a:t>30.11.2020</a:t>
            </a:fld>
            <a:endParaRPr lang="pl-PL"/>
          </a:p>
        </p:txBody>
      </p:sp>
      <p:sp>
        <p:nvSpPr>
          <p:cNvPr id="8" name="Symbol zastępczy stopki 7">
            <a:extLst>
              <a:ext uri="{FF2B5EF4-FFF2-40B4-BE49-F238E27FC236}">
                <a16:creationId xmlns:a16="http://schemas.microsoft.com/office/drawing/2014/main" id="{5071A4A0-06F5-4194-91E8-09E3C425FF48}"/>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1BD3C32B-5A0E-4C8C-AA92-7E7A9454AA4D}"/>
              </a:ext>
            </a:extLst>
          </p:cNvPr>
          <p:cNvSpPr>
            <a:spLocks noGrp="1"/>
          </p:cNvSpPr>
          <p:nvPr>
            <p:ph type="sldNum" sz="quarter" idx="12"/>
          </p:nvPr>
        </p:nvSpPr>
        <p:spPr/>
        <p:txBody>
          <a:bodyPr/>
          <a:lstStyle/>
          <a:p>
            <a:fld id="{D640F4E6-9108-4B2C-8FDA-F473C41547A8}" type="slidenum">
              <a:rPr lang="pl-PL" smtClean="0"/>
              <a:t>‹#›</a:t>
            </a:fld>
            <a:endParaRPr lang="pl-PL"/>
          </a:p>
        </p:txBody>
      </p:sp>
    </p:spTree>
    <p:extLst>
      <p:ext uri="{BB962C8B-B14F-4D97-AF65-F5344CB8AC3E}">
        <p14:creationId xmlns:p14="http://schemas.microsoft.com/office/powerpoint/2010/main" val="622723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83BB75-3DB2-446E-9C60-63EC024D5628}"/>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2446054E-A937-4865-A8C4-0F5661A747D0}"/>
              </a:ext>
            </a:extLst>
          </p:cNvPr>
          <p:cNvSpPr>
            <a:spLocks noGrp="1"/>
          </p:cNvSpPr>
          <p:nvPr>
            <p:ph type="dt" sz="half" idx="10"/>
          </p:nvPr>
        </p:nvSpPr>
        <p:spPr/>
        <p:txBody>
          <a:bodyPr/>
          <a:lstStyle/>
          <a:p>
            <a:fld id="{29282580-5809-45F7-AB84-0A03C0F4FD3D}" type="datetimeFigureOut">
              <a:rPr lang="pl-PL" smtClean="0"/>
              <a:t>30.11.2020</a:t>
            </a:fld>
            <a:endParaRPr lang="pl-PL"/>
          </a:p>
        </p:txBody>
      </p:sp>
      <p:sp>
        <p:nvSpPr>
          <p:cNvPr id="4" name="Symbol zastępczy stopki 3">
            <a:extLst>
              <a:ext uri="{FF2B5EF4-FFF2-40B4-BE49-F238E27FC236}">
                <a16:creationId xmlns:a16="http://schemas.microsoft.com/office/drawing/2014/main" id="{9042CEE9-1A7D-4CF7-8E17-7CF34CAFF70C}"/>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1355B25C-08A4-45E6-A34C-94401A101E18}"/>
              </a:ext>
            </a:extLst>
          </p:cNvPr>
          <p:cNvSpPr>
            <a:spLocks noGrp="1"/>
          </p:cNvSpPr>
          <p:nvPr>
            <p:ph type="sldNum" sz="quarter" idx="12"/>
          </p:nvPr>
        </p:nvSpPr>
        <p:spPr/>
        <p:txBody>
          <a:bodyPr/>
          <a:lstStyle/>
          <a:p>
            <a:fld id="{D640F4E6-9108-4B2C-8FDA-F473C41547A8}" type="slidenum">
              <a:rPr lang="pl-PL" smtClean="0"/>
              <a:t>‹#›</a:t>
            </a:fld>
            <a:endParaRPr lang="pl-PL"/>
          </a:p>
        </p:txBody>
      </p:sp>
    </p:spTree>
    <p:extLst>
      <p:ext uri="{BB962C8B-B14F-4D97-AF65-F5344CB8AC3E}">
        <p14:creationId xmlns:p14="http://schemas.microsoft.com/office/powerpoint/2010/main" val="3535666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00C2D2B3-3C81-408B-A75B-5B2BEF7F6A6D}"/>
              </a:ext>
            </a:extLst>
          </p:cNvPr>
          <p:cNvSpPr>
            <a:spLocks noGrp="1"/>
          </p:cNvSpPr>
          <p:nvPr>
            <p:ph type="dt" sz="half" idx="10"/>
          </p:nvPr>
        </p:nvSpPr>
        <p:spPr/>
        <p:txBody>
          <a:bodyPr/>
          <a:lstStyle/>
          <a:p>
            <a:fld id="{29282580-5809-45F7-AB84-0A03C0F4FD3D}" type="datetimeFigureOut">
              <a:rPr lang="pl-PL" smtClean="0"/>
              <a:t>30.11.2020</a:t>
            </a:fld>
            <a:endParaRPr lang="pl-PL"/>
          </a:p>
        </p:txBody>
      </p:sp>
      <p:sp>
        <p:nvSpPr>
          <p:cNvPr id="3" name="Symbol zastępczy stopki 2">
            <a:extLst>
              <a:ext uri="{FF2B5EF4-FFF2-40B4-BE49-F238E27FC236}">
                <a16:creationId xmlns:a16="http://schemas.microsoft.com/office/drawing/2014/main" id="{D1106D24-0A82-441B-9361-49AAF928FCF8}"/>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05FC95FF-A389-4D92-984D-16DF2543F1EE}"/>
              </a:ext>
            </a:extLst>
          </p:cNvPr>
          <p:cNvSpPr>
            <a:spLocks noGrp="1"/>
          </p:cNvSpPr>
          <p:nvPr>
            <p:ph type="sldNum" sz="quarter" idx="12"/>
          </p:nvPr>
        </p:nvSpPr>
        <p:spPr/>
        <p:txBody>
          <a:bodyPr/>
          <a:lstStyle/>
          <a:p>
            <a:fld id="{D640F4E6-9108-4B2C-8FDA-F473C41547A8}" type="slidenum">
              <a:rPr lang="pl-PL" smtClean="0"/>
              <a:t>‹#›</a:t>
            </a:fld>
            <a:endParaRPr lang="pl-PL"/>
          </a:p>
        </p:txBody>
      </p:sp>
    </p:spTree>
    <p:extLst>
      <p:ext uri="{BB962C8B-B14F-4D97-AF65-F5344CB8AC3E}">
        <p14:creationId xmlns:p14="http://schemas.microsoft.com/office/powerpoint/2010/main" val="1242131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077EE8-106C-4FDB-A33B-D0704A6F1FC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35B32BAE-B4A8-4ADF-B2AE-51F30559DF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3FDD9B34-4662-46F2-906C-01A2C3B671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E056D289-E209-47FD-BB54-2DE7AE8941C1}"/>
              </a:ext>
            </a:extLst>
          </p:cNvPr>
          <p:cNvSpPr>
            <a:spLocks noGrp="1"/>
          </p:cNvSpPr>
          <p:nvPr>
            <p:ph type="dt" sz="half" idx="10"/>
          </p:nvPr>
        </p:nvSpPr>
        <p:spPr/>
        <p:txBody>
          <a:bodyPr/>
          <a:lstStyle/>
          <a:p>
            <a:fld id="{29282580-5809-45F7-AB84-0A03C0F4FD3D}" type="datetimeFigureOut">
              <a:rPr lang="pl-PL" smtClean="0"/>
              <a:t>30.11.2020</a:t>
            </a:fld>
            <a:endParaRPr lang="pl-PL"/>
          </a:p>
        </p:txBody>
      </p:sp>
      <p:sp>
        <p:nvSpPr>
          <p:cNvPr id="6" name="Symbol zastępczy stopki 5">
            <a:extLst>
              <a:ext uri="{FF2B5EF4-FFF2-40B4-BE49-F238E27FC236}">
                <a16:creationId xmlns:a16="http://schemas.microsoft.com/office/drawing/2014/main" id="{44F97D3D-724F-4325-946B-BB87B97C269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F6057A5-8611-43DD-91A3-AABC951A7F4F}"/>
              </a:ext>
            </a:extLst>
          </p:cNvPr>
          <p:cNvSpPr>
            <a:spLocks noGrp="1"/>
          </p:cNvSpPr>
          <p:nvPr>
            <p:ph type="sldNum" sz="quarter" idx="12"/>
          </p:nvPr>
        </p:nvSpPr>
        <p:spPr/>
        <p:txBody>
          <a:bodyPr/>
          <a:lstStyle/>
          <a:p>
            <a:fld id="{D640F4E6-9108-4B2C-8FDA-F473C41547A8}" type="slidenum">
              <a:rPr lang="pl-PL" smtClean="0"/>
              <a:t>‹#›</a:t>
            </a:fld>
            <a:endParaRPr lang="pl-PL"/>
          </a:p>
        </p:txBody>
      </p:sp>
    </p:spTree>
    <p:extLst>
      <p:ext uri="{BB962C8B-B14F-4D97-AF65-F5344CB8AC3E}">
        <p14:creationId xmlns:p14="http://schemas.microsoft.com/office/powerpoint/2010/main" val="72050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F0CC78-A3FB-4124-A0D0-29B8BEF13B82}"/>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E37B6A58-EBF1-421B-B749-95EF7B15BA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B51CAD52-F201-46FE-B70A-16C61103F3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82341A62-7448-46CA-8BD8-950595725E35}"/>
              </a:ext>
            </a:extLst>
          </p:cNvPr>
          <p:cNvSpPr>
            <a:spLocks noGrp="1"/>
          </p:cNvSpPr>
          <p:nvPr>
            <p:ph type="dt" sz="half" idx="10"/>
          </p:nvPr>
        </p:nvSpPr>
        <p:spPr/>
        <p:txBody>
          <a:bodyPr/>
          <a:lstStyle/>
          <a:p>
            <a:fld id="{29282580-5809-45F7-AB84-0A03C0F4FD3D}" type="datetimeFigureOut">
              <a:rPr lang="pl-PL" smtClean="0"/>
              <a:t>30.11.2020</a:t>
            </a:fld>
            <a:endParaRPr lang="pl-PL"/>
          </a:p>
        </p:txBody>
      </p:sp>
      <p:sp>
        <p:nvSpPr>
          <p:cNvPr id="6" name="Symbol zastępczy stopki 5">
            <a:extLst>
              <a:ext uri="{FF2B5EF4-FFF2-40B4-BE49-F238E27FC236}">
                <a16:creationId xmlns:a16="http://schemas.microsoft.com/office/drawing/2014/main" id="{820AE812-72C0-4972-8BE6-4C85DD76E0C6}"/>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9C3FDD0C-86C5-4C78-8E7D-549B429D308C}"/>
              </a:ext>
            </a:extLst>
          </p:cNvPr>
          <p:cNvSpPr>
            <a:spLocks noGrp="1"/>
          </p:cNvSpPr>
          <p:nvPr>
            <p:ph type="sldNum" sz="quarter" idx="12"/>
          </p:nvPr>
        </p:nvSpPr>
        <p:spPr/>
        <p:txBody>
          <a:bodyPr/>
          <a:lstStyle/>
          <a:p>
            <a:fld id="{D640F4E6-9108-4B2C-8FDA-F473C41547A8}" type="slidenum">
              <a:rPr lang="pl-PL" smtClean="0"/>
              <a:t>‹#›</a:t>
            </a:fld>
            <a:endParaRPr lang="pl-PL"/>
          </a:p>
        </p:txBody>
      </p:sp>
    </p:spTree>
    <p:extLst>
      <p:ext uri="{BB962C8B-B14F-4D97-AF65-F5344CB8AC3E}">
        <p14:creationId xmlns:p14="http://schemas.microsoft.com/office/powerpoint/2010/main" val="1637673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BE68DD8A-2D59-4D5B-8B33-E94A2F960E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42DF7FEB-5668-4EF4-8239-5DC1E69B96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8654C12-5033-4828-9BEB-88B0ACDCC5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282580-5809-45F7-AB84-0A03C0F4FD3D}" type="datetimeFigureOut">
              <a:rPr lang="pl-PL" smtClean="0"/>
              <a:t>30.11.2020</a:t>
            </a:fld>
            <a:endParaRPr lang="pl-PL"/>
          </a:p>
        </p:txBody>
      </p:sp>
      <p:sp>
        <p:nvSpPr>
          <p:cNvPr id="5" name="Symbol zastępczy stopki 4">
            <a:extLst>
              <a:ext uri="{FF2B5EF4-FFF2-40B4-BE49-F238E27FC236}">
                <a16:creationId xmlns:a16="http://schemas.microsoft.com/office/drawing/2014/main" id="{CC4E2363-C1A1-499F-89C5-2D1DE9C8C8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C0DF93E9-A0E9-4DAD-98C0-435D459760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40F4E6-9108-4B2C-8FDA-F473C41547A8}" type="slidenum">
              <a:rPr lang="pl-PL" smtClean="0"/>
              <a:t>‹#›</a:t>
            </a:fld>
            <a:endParaRPr lang="pl-PL"/>
          </a:p>
        </p:txBody>
      </p:sp>
    </p:spTree>
    <p:extLst>
      <p:ext uri="{BB962C8B-B14F-4D97-AF65-F5344CB8AC3E}">
        <p14:creationId xmlns:p14="http://schemas.microsoft.com/office/powerpoint/2010/main" val="33945022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BE0F41-424B-457E-A97D-A52ED4FB0A22}"/>
              </a:ext>
            </a:extLst>
          </p:cNvPr>
          <p:cNvSpPr>
            <a:spLocks noGrp="1"/>
          </p:cNvSpPr>
          <p:nvPr>
            <p:ph type="ctrTitle"/>
          </p:nvPr>
        </p:nvSpPr>
        <p:spPr>
          <a:xfrm>
            <a:off x="1327968" y="2930436"/>
            <a:ext cx="9144000" cy="2387600"/>
          </a:xfrm>
        </p:spPr>
        <p:txBody>
          <a:bodyPr/>
          <a:lstStyle/>
          <a:p>
            <a:r>
              <a:rPr lang="pl-PL" dirty="0"/>
              <a:t>Światowy Dzień Walki z AIDS</a:t>
            </a:r>
          </a:p>
        </p:txBody>
      </p:sp>
      <p:sp>
        <p:nvSpPr>
          <p:cNvPr id="3" name="Podtytuł 2">
            <a:extLst>
              <a:ext uri="{FF2B5EF4-FFF2-40B4-BE49-F238E27FC236}">
                <a16:creationId xmlns:a16="http://schemas.microsoft.com/office/drawing/2014/main" id="{16E4234B-818F-4472-A25F-D0F5DF15CEBD}"/>
              </a:ext>
            </a:extLst>
          </p:cNvPr>
          <p:cNvSpPr>
            <a:spLocks noGrp="1"/>
          </p:cNvSpPr>
          <p:nvPr>
            <p:ph type="subTitle" idx="1"/>
          </p:nvPr>
        </p:nvSpPr>
        <p:spPr>
          <a:xfrm>
            <a:off x="1524000" y="5499177"/>
            <a:ext cx="9144000" cy="1655762"/>
          </a:xfrm>
        </p:spPr>
        <p:txBody>
          <a:bodyPr/>
          <a:lstStyle/>
          <a:p>
            <a:r>
              <a:rPr lang="pl-PL" dirty="0"/>
              <a:t>1 grudnia</a:t>
            </a:r>
          </a:p>
        </p:txBody>
      </p:sp>
      <p:pic>
        <p:nvPicPr>
          <p:cNvPr id="1026" name="Picture 2" descr="Zobacz obraz źródłowy">
            <a:extLst>
              <a:ext uri="{FF2B5EF4-FFF2-40B4-BE49-F238E27FC236}">
                <a16:creationId xmlns:a16="http://schemas.microsoft.com/office/drawing/2014/main" id="{511E2452-BE05-425D-8FE4-DD507E4ECC4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932" t="13053" r="20647" b="14154"/>
          <a:stretch/>
        </p:blipFill>
        <p:spPr bwMode="auto">
          <a:xfrm>
            <a:off x="4554793" y="0"/>
            <a:ext cx="3082413" cy="38406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2942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Zobacz obraz źródłowy">
            <a:extLst>
              <a:ext uri="{FF2B5EF4-FFF2-40B4-BE49-F238E27FC236}">
                <a16:creationId xmlns:a16="http://schemas.microsoft.com/office/drawing/2014/main" id="{C4203DE4-40C4-49B4-8240-4CF2872C8D4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932" t="13053" r="20647" b="14154"/>
          <a:stretch/>
        </p:blipFill>
        <p:spPr bwMode="auto">
          <a:xfrm>
            <a:off x="10369150" y="0"/>
            <a:ext cx="1822850" cy="2271252"/>
          </a:xfrm>
          <a:prstGeom prst="rect">
            <a:avLst/>
          </a:prstGeom>
          <a:noFill/>
          <a:extLst>
            <a:ext uri="{909E8E84-426E-40DD-AFC4-6F175D3DCCD1}">
              <a14:hiddenFill xmlns:a14="http://schemas.microsoft.com/office/drawing/2010/main">
                <a:solidFill>
                  <a:srgbClr val="FFFFFF"/>
                </a:solidFill>
              </a14:hiddenFill>
            </a:ext>
          </a:extLst>
        </p:spPr>
      </p:pic>
      <p:sp>
        <p:nvSpPr>
          <p:cNvPr id="3" name="Symbol zastępczy zawartości 2">
            <a:extLst>
              <a:ext uri="{FF2B5EF4-FFF2-40B4-BE49-F238E27FC236}">
                <a16:creationId xmlns:a16="http://schemas.microsoft.com/office/drawing/2014/main" id="{C06C4CBA-BA50-4126-BFFB-C90ABF5D82BB}"/>
              </a:ext>
            </a:extLst>
          </p:cNvPr>
          <p:cNvSpPr>
            <a:spLocks noGrp="1"/>
          </p:cNvSpPr>
          <p:nvPr>
            <p:ph idx="1"/>
          </p:nvPr>
        </p:nvSpPr>
        <p:spPr>
          <a:xfrm>
            <a:off x="838200" y="1825625"/>
            <a:ext cx="9957619" cy="4351338"/>
          </a:xfrm>
        </p:spPr>
        <p:txBody>
          <a:bodyPr/>
          <a:lstStyle/>
          <a:p>
            <a:pPr algn="just" rtl="0">
              <a:lnSpc>
                <a:spcPct val="100000"/>
              </a:lnSpc>
            </a:pPr>
            <a:r>
              <a:rPr lang="pl-PL" sz="1800" b="1" dirty="0">
                <a:effectLst/>
                <a:latin typeface="Arial, serif"/>
              </a:rPr>
              <a:t>1 grudnia każdego roku obchodzimy Światowy Dzień AIDS (ang. World AIDS Day) ustanowiony przez Światową Organizację Zdrowia w 1988 roku. Dzień ma przypominać ludziom o wciąż nie zwalczonej epidemii i szerzyć wiedzę na jej temat.</a:t>
            </a:r>
            <a:endParaRPr lang="pl-PL" dirty="0">
              <a:effectLst/>
            </a:endParaRPr>
          </a:p>
          <a:p>
            <a:pPr algn="just" rtl="0">
              <a:lnSpc>
                <a:spcPct val="100000"/>
              </a:lnSpc>
            </a:pPr>
            <a:r>
              <a:rPr lang="pl-PL" sz="1800" b="1" dirty="0">
                <a:effectLst/>
                <a:latin typeface="Arial, serif"/>
              </a:rPr>
              <a:t>Symbolem solidarności z osobami żyjącymi z HIV, chorymi na AIDS i ich rodzinami jest kokardka w kolorze czerwonym, zaprojektowana w latach 80-tych XX wieku w USA. Znak ma kształt odwróconego „V” (</a:t>
            </a:r>
            <a:r>
              <a:rPr lang="pl-PL" sz="1800" b="1" i="1" dirty="0" err="1">
                <a:effectLst/>
                <a:latin typeface="Arial, serif"/>
              </a:rPr>
              <a:t>victory</a:t>
            </a:r>
            <a:r>
              <a:rPr lang="pl-PL" sz="1800" b="1" i="1" dirty="0">
                <a:effectLst/>
                <a:latin typeface="Arial, serif"/>
              </a:rPr>
              <a:t>)</a:t>
            </a:r>
            <a:r>
              <a:rPr lang="pl-PL" sz="1800" b="1" dirty="0">
                <a:effectLst/>
                <a:latin typeface="Arial, serif"/>
              </a:rPr>
              <a:t> – co ma podkreślać, że wirus jest wciąż niepokonany. Czerwony kolor symbolizuje krew i miłość.</a:t>
            </a:r>
            <a:endParaRPr lang="pl-PL" dirty="0">
              <a:effectLst/>
            </a:endParaRPr>
          </a:p>
          <a:p>
            <a:pPr algn="just" rtl="0">
              <a:lnSpc>
                <a:spcPct val="100000"/>
              </a:lnSpc>
            </a:pPr>
            <a:r>
              <a:rPr lang="pl-PL" sz="1800" b="1" dirty="0">
                <a:effectLst/>
                <a:latin typeface="Arial, serif"/>
              </a:rPr>
              <a:t>Zagrożenie wirusem HIV zostało wpisane przez Światową Organizację Zdrowia na listę 10 największych zagrożeń dla zdrowia w roku 2019.</a:t>
            </a:r>
            <a:endParaRPr lang="pl-PL" dirty="0">
              <a:effectLst/>
            </a:endParaRPr>
          </a:p>
          <a:p>
            <a:endParaRPr lang="pl-PL" dirty="0"/>
          </a:p>
        </p:txBody>
      </p:sp>
    </p:spTree>
    <p:extLst>
      <p:ext uri="{BB962C8B-B14F-4D97-AF65-F5344CB8AC3E}">
        <p14:creationId xmlns:p14="http://schemas.microsoft.com/office/powerpoint/2010/main" val="2957464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EB6409-E52B-4550-8552-436A4949141A}"/>
              </a:ext>
            </a:extLst>
          </p:cNvPr>
          <p:cNvSpPr>
            <a:spLocks noGrp="1"/>
          </p:cNvSpPr>
          <p:nvPr>
            <p:ph type="title"/>
          </p:nvPr>
        </p:nvSpPr>
        <p:spPr/>
        <p:txBody>
          <a:bodyPr/>
          <a:lstStyle/>
          <a:p>
            <a:r>
              <a:rPr lang="pl-PL" dirty="0"/>
              <a:t>Podstawowe informacje epidemiologiczne</a:t>
            </a:r>
          </a:p>
        </p:txBody>
      </p:sp>
      <p:sp>
        <p:nvSpPr>
          <p:cNvPr id="3" name="Symbol zastępczy zawartości 2">
            <a:extLst>
              <a:ext uri="{FF2B5EF4-FFF2-40B4-BE49-F238E27FC236}">
                <a16:creationId xmlns:a16="http://schemas.microsoft.com/office/drawing/2014/main" id="{CE38F1EF-D11F-4AC7-8717-06EA24C65B91}"/>
              </a:ext>
            </a:extLst>
          </p:cNvPr>
          <p:cNvSpPr>
            <a:spLocks noGrp="1"/>
          </p:cNvSpPr>
          <p:nvPr>
            <p:ph idx="1"/>
          </p:nvPr>
        </p:nvSpPr>
        <p:spPr/>
        <p:txBody>
          <a:bodyPr/>
          <a:lstStyle/>
          <a:p>
            <a:pPr marL="0" indent="0">
              <a:buNone/>
            </a:pPr>
            <a:r>
              <a:rPr lang="pl-PL" dirty="0"/>
              <a:t>W Polsce</a:t>
            </a:r>
          </a:p>
          <a:p>
            <a:r>
              <a:rPr lang="pl-PL" dirty="0"/>
              <a:t>25 544 zakażonych ogółem</a:t>
            </a:r>
          </a:p>
          <a:p>
            <a:r>
              <a:rPr lang="pl-PL" dirty="0"/>
              <a:t>3 751 ma AIDS</a:t>
            </a:r>
          </a:p>
          <a:p>
            <a:r>
              <a:rPr lang="pl-PL" dirty="0"/>
              <a:t>1 428 chorych zmarło</a:t>
            </a:r>
          </a:p>
          <a:p>
            <a:endParaRPr lang="pl-PL" dirty="0"/>
          </a:p>
          <a:p>
            <a:pPr marL="0" indent="0">
              <a:buNone/>
            </a:pPr>
            <a:r>
              <a:rPr lang="pl-PL" dirty="0"/>
              <a:t>Na świecie</a:t>
            </a:r>
          </a:p>
          <a:p>
            <a:r>
              <a:rPr lang="pl-PL" dirty="0"/>
              <a:t>38 mln chorych</a:t>
            </a:r>
          </a:p>
          <a:p>
            <a:r>
              <a:rPr lang="pl-PL" dirty="0"/>
              <a:t>690 tys. osób zmarło</a:t>
            </a:r>
          </a:p>
        </p:txBody>
      </p:sp>
      <p:pic>
        <p:nvPicPr>
          <p:cNvPr id="5" name="Picture 2" descr="Zobacz obraz źródłowy">
            <a:extLst>
              <a:ext uri="{FF2B5EF4-FFF2-40B4-BE49-F238E27FC236}">
                <a16:creationId xmlns:a16="http://schemas.microsoft.com/office/drawing/2014/main" id="{5AA94E4E-CDC3-4A94-A2BF-3625A48C51E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932" t="13053" r="20647" b="14154"/>
          <a:stretch/>
        </p:blipFill>
        <p:spPr bwMode="auto">
          <a:xfrm>
            <a:off x="10369150" y="0"/>
            <a:ext cx="1822850" cy="2271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4983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Zobacz obraz źródłowy">
            <a:extLst>
              <a:ext uri="{FF2B5EF4-FFF2-40B4-BE49-F238E27FC236}">
                <a16:creationId xmlns:a16="http://schemas.microsoft.com/office/drawing/2014/main" id="{AF649D2A-28D3-407E-BF40-A3F6E4E4BCF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932" t="13053" r="20647" b="14154"/>
          <a:stretch/>
        </p:blipFill>
        <p:spPr bwMode="auto">
          <a:xfrm>
            <a:off x="10369150" y="0"/>
            <a:ext cx="1822850" cy="2271252"/>
          </a:xfrm>
          <a:prstGeom prst="rect">
            <a:avLst/>
          </a:prstGeom>
          <a:noFill/>
          <a:extLst>
            <a:ext uri="{909E8E84-426E-40DD-AFC4-6F175D3DCCD1}">
              <a14:hiddenFill xmlns:a14="http://schemas.microsoft.com/office/drawing/2010/main">
                <a:solidFill>
                  <a:srgbClr val="FFFFFF"/>
                </a:solidFill>
              </a14:hiddenFill>
            </a:ext>
          </a:extLst>
        </p:spPr>
      </p:pic>
      <p:sp>
        <p:nvSpPr>
          <p:cNvPr id="3" name="Symbol zastępczy zawartości 2">
            <a:extLst>
              <a:ext uri="{FF2B5EF4-FFF2-40B4-BE49-F238E27FC236}">
                <a16:creationId xmlns:a16="http://schemas.microsoft.com/office/drawing/2014/main" id="{CD92FF4E-0ED2-4DAC-9ECB-5281D9B34D4A}"/>
              </a:ext>
            </a:extLst>
          </p:cNvPr>
          <p:cNvSpPr>
            <a:spLocks noGrp="1"/>
          </p:cNvSpPr>
          <p:nvPr>
            <p:ph idx="1"/>
          </p:nvPr>
        </p:nvSpPr>
        <p:spPr>
          <a:xfrm>
            <a:off x="852948" y="999715"/>
            <a:ext cx="9810135" cy="4351338"/>
          </a:xfrm>
        </p:spPr>
        <p:txBody>
          <a:bodyPr>
            <a:normAutofit/>
          </a:bodyPr>
          <a:lstStyle/>
          <a:p>
            <a:r>
              <a:rPr lang="pl-PL" sz="2000" dirty="0">
                <a:effectLst/>
                <a:latin typeface="Arial, serif"/>
              </a:rPr>
              <a:t>Znaczna część zakażonych wciąż nie wie, że ma wirusa. Trudno też oszacować, ilu ich faktycznie jest. Ze statystyk wynika, że jedynie co 10. osoba w naszym kraju wykonała kiedykolwiek test na obecność wirusa. Nie badamy się pod kątem zakażeń przenoszonych drogą płciową, a tymczasem </a:t>
            </a:r>
            <a:br>
              <a:rPr lang="pl-PL" sz="2000" dirty="0">
                <a:effectLst/>
                <a:latin typeface="Arial, serif"/>
              </a:rPr>
            </a:br>
            <a:r>
              <a:rPr lang="pl-PL" sz="2000" dirty="0">
                <a:effectLst/>
                <a:latin typeface="Arial, serif"/>
              </a:rPr>
              <a:t>w Polsce wzrasta liczba ryzykownych zachowań seksualnych: uprawiania seksu bez zabezpieczenia, z przypadkowym partnerem lub partnerką. Najczęstszą drogą zakażenia się HIV są właśnie ryzykowne kontakty seksualne.</a:t>
            </a:r>
            <a:endParaRPr lang="pl-PL" sz="3200" dirty="0">
              <a:effectLst/>
            </a:endParaRPr>
          </a:p>
          <a:p>
            <a:r>
              <a:rPr lang="pl-PL" sz="2000" dirty="0">
                <a:effectLst/>
                <a:latin typeface="Arial, serif"/>
              </a:rPr>
              <a:t>Z drugiej strony, jak wskazują lekarze, jest problem z diagnozowaniem zakażenia HIV w ramach podstawowej opieki zdrowotnej przy okazji wizyty u lekarza pierwszego kontaktu. Rzadko ciągnące się problemy zdrowotne pacjenta, mogące oznaczać HIV, inspirują lekarzy do skierowania pacjenta na badanie w kierunku HIV. Dlatego tak ważna jest umiejętność przeprowadzenia lekarskiego wywiadu z pacjentem i na tej podstawie wyciągnięcia wniosków, które skutkują skierowaniem pacjenta na badania.</a:t>
            </a:r>
            <a:endParaRPr lang="pl-PL" sz="3200" dirty="0">
              <a:effectLst/>
            </a:endParaRPr>
          </a:p>
          <a:p>
            <a:pPr marL="0" indent="0">
              <a:buNone/>
            </a:pPr>
            <a:endParaRPr lang="pl-PL" sz="3200" dirty="0"/>
          </a:p>
        </p:txBody>
      </p:sp>
    </p:spTree>
    <p:extLst>
      <p:ext uri="{BB962C8B-B14F-4D97-AF65-F5344CB8AC3E}">
        <p14:creationId xmlns:p14="http://schemas.microsoft.com/office/powerpoint/2010/main" val="3966930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Zobacz obraz źródłowy">
            <a:extLst>
              <a:ext uri="{FF2B5EF4-FFF2-40B4-BE49-F238E27FC236}">
                <a16:creationId xmlns:a16="http://schemas.microsoft.com/office/drawing/2014/main" id="{D574DFA4-8879-4E58-86D6-6B35F55ACC2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932" t="13053" r="20647" b="14154"/>
          <a:stretch/>
        </p:blipFill>
        <p:spPr bwMode="auto">
          <a:xfrm>
            <a:off x="10369150" y="0"/>
            <a:ext cx="1822850" cy="2271252"/>
          </a:xfrm>
          <a:prstGeom prst="rect">
            <a:avLst/>
          </a:prstGeom>
          <a:noFill/>
          <a:extLst>
            <a:ext uri="{909E8E84-426E-40DD-AFC4-6F175D3DCCD1}">
              <a14:hiddenFill xmlns:a14="http://schemas.microsoft.com/office/drawing/2010/main">
                <a:solidFill>
                  <a:srgbClr val="FFFFFF"/>
                </a:solidFill>
              </a14:hiddenFill>
            </a:ext>
          </a:extLst>
        </p:spPr>
      </p:pic>
      <p:sp>
        <p:nvSpPr>
          <p:cNvPr id="2" name="Tytuł 1">
            <a:extLst>
              <a:ext uri="{FF2B5EF4-FFF2-40B4-BE49-F238E27FC236}">
                <a16:creationId xmlns:a16="http://schemas.microsoft.com/office/drawing/2014/main" id="{A22DC033-4FE2-476C-B858-731A6831A0DD}"/>
              </a:ext>
            </a:extLst>
          </p:cNvPr>
          <p:cNvSpPr>
            <a:spLocks noGrp="1"/>
          </p:cNvSpPr>
          <p:nvPr>
            <p:ph type="title"/>
          </p:nvPr>
        </p:nvSpPr>
        <p:spPr/>
        <p:txBody>
          <a:bodyPr>
            <a:normAutofit/>
          </a:bodyPr>
          <a:lstStyle/>
          <a:p>
            <a:r>
              <a:rPr lang="pl-PL" sz="3200" b="1" dirty="0">
                <a:effectLst/>
                <a:latin typeface="Arial, serif"/>
              </a:rPr>
              <a:t>HIV wywołuje AIDS</a:t>
            </a:r>
            <a:endParaRPr lang="pl-PL" sz="6600" dirty="0"/>
          </a:p>
        </p:txBody>
      </p:sp>
      <p:sp>
        <p:nvSpPr>
          <p:cNvPr id="3" name="Symbol zastępczy zawartości 2">
            <a:extLst>
              <a:ext uri="{FF2B5EF4-FFF2-40B4-BE49-F238E27FC236}">
                <a16:creationId xmlns:a16="http://schemas.microsoft.com/office/drawing/2014/main" id="{336E9B89-CE59-430F-8A09-DFCDFA7D2744}"/>
              </a:ext>
            </a:extLst>
          </p:cNvPr>
          <p:cNvSpPr>
            <a:spLocks noGrp="1"/>
          </p:cNvSpPr>
          <p:nvPr>
            <p:ph idx="1"/>
          </p:nvPr>
        </p:nvSpPr>
        <p:spPr/>
        <p:txBody>
          <a:bodyPr>
            <a:normAutofit/>
          </a:bodyPr>
          <a:lstStyle/>
          <a:p>
            <a:r>
              <a:rPr lang="pl-PL" sz="2000" dirty="0">
                <a:effectLst/>
                <a:latin typeface="Arial, serif"/>
              </a:rPr>
              <a:t>AIDS jest chorobą wywołaną przez wirusa HIV ( ludzki wirus upośledzenia odporności ). Wirus HIV jest drobnoustrojem atakującym organizm człowieka i wywołującym chorobę. HIV wywołuje AIDS osłabiając układ odpornościowy organizmu . Ten układ jest złożony z różnych części składowych, a każda z nich spełnia inną funkcję w zwalczaniu zakażeń. Kiedy ktoś ulega zakażeniu </a:t>
            </a:r>
            <a:r>
              <a:rPr lang="pl-PL" sz="2000" dirty="0" err="1">
                <a:effectLst/>
                <a:latin typeface="Arial, serif"/>
              </a:rPr>
              <a:t>HIVem</a:t>
            </a:r>
            <a:r>
              <a:rPr lang="pl-PL" sz="2000" dirty="0">
                <a:effectLst/>
                <a:latin typeface="Arial, serif"/>
              </a:rPr>
              <a:t>, wirus dostaje się do osocza krwi, która stanowi część układu odpornościowego. Następnie HIV atakuje niektóre komórki krwi, głównie zaś niszczy limfocyty.</a:t>
            </a:r>
            <a:endParaRPr lang="pl-PL" sz="3200" dirty="0">
              <a:effectLst/>
            </a:endParaRPr>
          </a:p>
          <a:p>
            <a:r>
              <a:rPr lang="pl-PL" sz="2000" dirty="0">
                <a:effectLst/>
                <a:latin typeface="Arial, serif"/>
              </a:rPr>
              <a:t>Materiału genetycznego tych </a:t>
            </a:r>
            <a:r>
              <a:rPr lang="pl-PL" sz="2000" dirty="0" err="1">
                <a:effectLst/>
                <a:latin typeface="Arial, serif"/>
              </a:rPr>
              <a:t>komorek</a:t>
            </a:r>
            <a:r>
              <a:rPr lang="pl-PL" sz="2000" dirty="0">
                <a:effectLst/>
                <a:latin typeface="Arial, serif"/>
              </a:rPr>
              <a:t> używa HIV do swojej reprodukcji. W procesie tym zwanym transkrypcją komórka odczytuje swój kod genetyczny i wykonuje dokładną kopię samej siebie. Natomiast HIV przerywa proces transkrypcji i zmusza komórkę do produkcji kopii wirusa AIDS.W efekcie zdrowa komórka przekształca się w fabrykę produkującą kopie wirusa AIDS. Prowadzi to w końcu do zniszczenia komórki zaatakowanej przez HIV, który następnie wnika do innej. Po zniszczeniu pewnej liczby komórek organizm staje się niezdolny do zwalczania zakażeń</a:t>
            </a:r>
            <a:endParaRPr lang="pl-PL" sz="3200" dirty="0">
              <a:effectLst/>
            </a:endParaRPr>
          </a:p>
          <a:p>
            <a:endParaRPr lang="pl-PL" sz="3200" dirty="0"/>
          </a:p>
        </p:txBody>
      </p:sp>
    </p:spTree>
    <p:extLst>
      <p:ext uri="{BB962C8B-B14F-4D97-AF65-F5344CB8AC3E}">
        <p14:creationId xmlns:p14="http://schemas.microsoft.com/office/powerpoint/2010/main" val="2753868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9130C5-3D0C-4AD8-A15D-7F09C6E12DD7}"/>
              </a:ext>
            </a:extLst>
          </p:cNvPr>
          <p:cNvSpPr>
            <a:spLocks noGrp="1"/>
          </p:cNvSpPr>
          <p:nvPr>
            <p:ph type="title"/>
          </p:nvPr>
        </p:nvSpPr>
        <p:spPr/>
        <p:txBody>
          <a:bodyPr/>
          <a:lstStyle/>
          <a:p>
            <a:r>
              <a:rPr lang="pl-PL" dirty="0"/>
              <a:t>Źródła zakażenia</a:t>
            </a:r>
          </a:p>
        </p:txBody>
      </p:sp>
      <p:sp>
        <p:nvSpPr>
          <p:cNvPr id="3" name="Symbol zastępczy zawartości 2">
            <a:extLst>
              <a:ext uri="{FF2B5EF4-FFF2-40B4-BE49-F238E27FC236}">
                <a16:creationId xmlns:a16="http://schemas.microsoft.com/office/drawing/2014/main" id="{78891E48-84F2-4515-80CD-9F85D461538E}"/>
              </a:ext>
            </a:extLst>
          </p:cNvPr>
          <p:cNvSpPr>
            <a:spLocks noGrp="1"/>
          </p:cNvSpPr>
          <p:nvPr>
            <p:ph idx="1"/>
          </p:nvPr>
        </p:nvSpPr>
        <p:spPr/>
        <p:txBody>
          <a:bodyPr/>
          <a:lstStyle/>
          <a:p>
            <a:r>
              <a:rPr lang="pl-PL" dirty="0"/>
              <a:t>Kontakty seksualne bez stosowania zabezpieczenia</a:t>
            </a:r>
          </a:p>
          <a:p>
            <a:r>
              <a:rPr lang="pl-PL" dirty="0"/>
              <a:t>Przedostanie się zakażonej krwi innej osoby do naszego krwioobiegu (używanie tych samych igieł, strzykawek, transfuzję zakażonej HIV krwi i preparatów krwiopochodnych)</a:t>
            </a:r>
          </a:p>
          <a:p>
            <a:r>
              <a:rPr lang="pl-PL" dirty="0"/>
              <a:t>W czasie ciąży i/ lub porodu lub podczas karmienia piersią matka zakażona HIV może zakazić swoje dziecko</a:t>
            </a:r>
          </a:p>
        </p:txBody>
      </p:sp>
      <p:pic>
        <p:nvPicPr>
          <p:cNvPr id="4" name="Picture 2" descr="Zobacz obraz źródłowy">
            <a:extLst>
              <a:ext uri="{FF2B5EF4-FFF2-40B4-BE49-F238E27FC236}">
                <a16:creationId xmlns:a16="http://schemas.microsoft.com/office/drawing/2014/main" id="{377EA666-6EA7-4134-A5DB-26CA0159F6D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932" t="13053" r="20647" b="14154"/>
          <a:stretch/>
        </p:blipFill>
        <p:spPr bwMode="auto">
          <a:xfrm>
            <a:off x="10369150" y="0"/>
            <a:ext cx="1822850" cy="2271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5286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Zobacz obraz źródłowy">
            <a:extLst>
              <a:ext uri="{FF2B5EF4-FFF2-40B4-BE49-F238E27FC236}">
                <a16:creationId xmlns:a16="http://schemas.microsoft.com/office/drawing/2014/main" id="{F05D3628-8DE2-4FBD-AB7F-8E623B4BB20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932" t="13053" r="20647" b="14154"/>
          <a:stretch/>
        </p:blipFill>
        <p:spPr bwMode="auto">
          <a:xfrm>
            <a:off x="10369150" y="0"/>
            <a:ext cx="1822850" cy="2271252"/>
          </a:xfrm>
          <a:prstGeom prst="rect">
            <a:avLst/>
          </a:prstGeom>
          <a:noFill/>
          <a:extLst>
            <a:ext uri="{909E8E84-426E-40DD-AFC4-6F175D3DCCD1}">
              <a14:hiddenFill xmlns:a14="http://schemas.microsoft.com/office/drawing/2010/main">
                <a:solidFill>
                  <a:srgbClr val="FFFFFF"/>
                </a:solidFill>
              </a14:hiddenFill>
            </a:ext>
          </a:extLst>
        </p:spPr>
      </p:pic>
      <p:sp>
        <p:nvSpPr>
          <p:cNvPr id="2" name="Tytuł 1">
            <a:extLst>
              <a:ext uri="{FF2B5EF4-FFF2-40B4-BE49-F238E27FC236}">
                <a16:creationId xmlns:a16="http://schemas.microsoft.com/office/drawing/2014/main" id="{EC3910EA-CD8A-4C38-82C7-37938DF30431}"/>
              </a:ext>
            </a:extLst>
          </p:cNvPr>
          <p:cNvSpPr>
            <a:spLocks noGrp="1"/>
          </p:cNvSpPr>
          <p:nvPr>
            <p:ph type="title"/>
          </p:nvPr>
        </p:nvSpPr>
        <p:spPr/>
        <p:txBody>
          <a:bodyPr/>
          <a:lstStyle/>
          <a:p>
            <a:r>
              <a:rPr lang="pl-PL" dirty="0"/>
              <a:t>Kiedy nie można się zarazić?</a:t>
            </a:r>
          </a:p>
        </p:txBody>
      </p:sp>
      <p:sp>
        <p:nvSpPr>
          <p:cNvPr id="3" name="Symbol zastępczy zawartości 2">
            <a:extLst>
              <a:ext uri="{FF2B5EF4-FFF2-40B4-BE49-F238E27FC236}">
                <a16:creationId xmlns:a16="http://schemas.microsoft.com/office/drawing/2014/main" id="{5556E4A5-77A3-4569-99A1-6D7C3DC846A6}"/>
              </a:ext>
            </a:extLst>
          </p:cNvPr>
          <p:cNvSpPr>
            <a:spLocks noGrp="1"/>
          </p:cNvSpPr>
          <p:nvPr>
            <p:ph idx="1"/>
          </p:nvPr>
        </p:nvSpPr>
        <p:spPr/>
        <p:txBody>
          <a:bodyPr/>
          <a:lstStyle/>
          <a:p>
            <a:r>
              <a:rPr lang="pl-PL" dirty="0"/>
              <a:t>Dotykanie drugiej osoby, podawanie ręki, ściskanie lub całowanie, kontakt ze łzami</a:t>
            </a:r>
          </a:p>
          <a:p>
            <a:r>
              <a:rPr lang="pl-PL" dirty="0"/>
              <a:t>Pływanie w tym samym basenie, korzystanie ze wspólnej toalety, dzielenie się jedzeniem, wspólne korzystanie ze sztućców, naczyń, książek</a:t>
            </a:r>
          </a:p>
          <a:p>
            <a:r>
              <a:rPr lang="pl-PL" dirty="0"/>
              <a:t>Przy zachowaniu podstawowych zasad higieny można mieszkać i pracować razem z osoba seropozytywną</a:t>
            </a:r>
          </a:p>
          <a:p>
            <a:r>
              <a:rPr lang="pl-PL" dirty="0"/>
              <a:t>Nie można zarazić się od psów i kotów</a:t>
            </a:r>
          </a:p>
          <a:p>
            <a:r>
              <a:rPr lang="pl-PL" dirty="0"/>
              <a:t>Owady nie przenoszą HIV</a:t>
            </a:r>
          </a:p>
        </p:txBody>
      </p:sp>
    </p:spTree>
    <p:extLst>
      <p:ext uri="{BB962C8B-B14F-4D97-AF65-F5344CB8AC3E}">
        <p14:creationId xmlns:p14="http://schemas.microsoft.com/office/powerpoint/2010/main" val="124233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Zobacz obraz źródłowy">
            <a:extLst>
              <a:ext uri="{FF2B5EF4-FFF2-40B4-BE49-F238E27FC236}">
                <a16:creationId xmlns:a16="http://schemas.microsoft.com/office/drawing/2014/main" id="{5AF896B4-3F88-4ACC-973D-E23E1035366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932" t="13053" r="20647" b="14154"/>
          <a:stretch/>
        </p:blipFill>
        <p:spPr bwMode="auto">
          <a:xfrm>
            <a:off x="10369150" y="0"/>
            <a:ext cx="1822850" cy="2271252"/>
          </a:xfrm>
          <a:prstGeom prst="rect">
            <a:avLst/>
          </a:prstGeom>
          <a:noFill/>
          <a:extLst>
            <a:ext uri="{909E8E84-426E-40DD-AFC4-6F175D3DCCD1}">
              <a14:hiddenFill xmlns:a14="http://schemas.microsoft.com/office/drawing/2010/main">
                <a:solidFill>
                  <a:srgbClr val="FFFFFF"/>
                </a:solidFill>
              </a14:hiddenFill>
            </a:ext>
          </a:extLst>
        </p:spPr>
      </p:pic>
      <p:sp>
        <p:nvSpPr>
          <p:cNvPr id="2" name="Tytuł 1">
            <a:extLst>
              <a:ext uri="{FF2B5EF4-FFF2-40B4-BE49-F238E27FC236}">
                <a16:creationId xmlns:a16="http://schemas.microsoft.com/office/drawing/2014/main" id="{66DCF600-471D-4CB6-BBB9-2A127256329C}"/>
              </a:ext>
            </a:extLst>
          </p:cNvPr>
          <p:cNvSpPr>
            <a:spLocks noGrp="1"/>
          </p:cNvSpPr>
          <p:nvPr>
            <p:ph type="title"/>
          </p:nvPr>
        </p:nvSpPr>
        <p:spPr/>
        <p:txBody>
          <a:bodyPr/>
          <a:lstStyle/>
          <a:p>
            <a:r>
              <a:rPr lang="pl-PL" dirty="0"/>
              <a:t>Działania profilaktyczne</a:t>
            </a:r>
          </a:p>
        </p:txBody>
      </p:sp>
      <p:sp>
        <p:nvSpPr>
          <p:cNvPr id="3" name="Symbol zastępczy zawartości 2">
            <a:extLst>
              <a:ext uri="{FF2B5EF4-FFF2-40B4-BE49-F238E27FC236}">
                <a16:creationId xmlns:a16="http://schemas.microsoft.com/office/drawing/2014/main" id="{240CE428-48FF-453E-8163-4FD20EFBBE23}"/>
              </a:ext>
            </a:extLst>
          </p:cNvPr>
          <p:cNvSpPr>
            <a:spLocks noGrp="1"/>
          </p:cNvSpPr>
          <p:nvPr>
            <p:ph idx="1"/>
          </p:nvPr>
        </p:nvSpPr>
        <p:spPr/>
        <p:txBody>
          <a:bodyPr>
            <a:normAutofit fontScale="92500" lnSpcReduction="10000"/>
          </a:bodyPr>
          <a:lstStyle/>
          <a:p>
            <a:pPr algn="just" rtl="0">
              <a:lnSpc>
                <a:spcPct val="100000"/>
              </a:lnSpc>
            </a:pPr>
            <a:r>
              <a:rPr lang="pl-PL" sz="2400" dirty="0">
                <a:effectLst/>
                <a:latin typeface="Arial, serif"/>
              </a:rPr>
              <a:t>Nadzór nad realizowanymi w Polsce działaniami profilaktycznymi i informacyjnymi oraz finansowanie leczenia pacjentów sprawuje Krajowe Centrum ds. AIDS, agenda Ministra Zdrowia. Dzięki Programowi polityki zdrowotnej Ministra Zdrowia, polski system opieki nad osobami zakażonymi uważany jest za wzorcowy. Korzystając ze skutecznej, bezpłatnej dla pacjenta terapii, z HIV można żyć wiele lat. Co więcej, według wyników ostatnich badań, osiągnięcie niewykrywalnego poziomu wirusa we krwi, poprzez regularne przyjmowanie leków przepisanych przez specjalistę, może powodować, że dana osoba nie zakazi swojej partnerki czy partnera.</a:t>
            </a:r>
            <a:endParaRPr lang="pl-PL" sz="3600" dirty="0">
              <a:effectLst/>
            </a:endParaRPr>
          </a:p>
          <a:p>
            <a:pPr algn="just" rtl="0">
              <a:lnSpc>
                <a:spcPct val="100000"/>
              </a:lnSpc>
            </a:pPr>
            <a:r>
              <a:rPr lang="pl-PL" sz="2400" dirty="0">
                <a:effectLst/>
                <a:latin typeface="Arial, serif"/>
              </a:rPr>
              <a:t>Jeśli ktoś ma wątpliwości lub pytania, związane z HIV czy innymi chorobami przenoszonymi drogą płciową, może zadzwonić (do końca grudnia telefon będzie pracował całodobowo) pod </a:t>
            </a:r>
            <a:r>
              <a:rPr lang="pl-PL" sz="2400" b="1" dirty="0">
                <a:effectLst/>
                <a:latin typeface="Arial, serif"/>
              </a:rPr>
              <a:t>bezpłatny numer Telefonu Zaufania HIV/AIDS: 800 888 448</a:t>
            </a:r>
            <a:r>
              <a:rPr lang="pl-PL" sz="2400" dirty="0">
                <a:effectLst/>
                <a:latin typeface="Arial, serif"/>
              </a:rPr>
              <a:t>.</a:t>
            </a:r>
            <a:endParaRPr lang="pl-PL" sz="3600" dirty="0">
              <a:effectLst/>
            </a:endParaRPr>
          </a:p>
          <a:p>
            <a:endParaRPr lang="pl-PL" sz="3600" dirty="0"/>
          </a:p>
        </p:txBody>
      </p:sp>
    </p:spTree>
    <p:extLst>
      <p:ext uri="{BB962C8B-B14F-4D97-AF65-F5344CB8AC3E}">
        <p14:creationId xmlns:p14="http://schemas.microsoft.com/office/powerpoint/2010/main" val="2096335521"/>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731</Words>
  <Application>Microsoft Office PowerPoint</Application>
  <PresentationFormat>Panoramiczny</PresentationFormat>
  <Paragraphs>32</Paragraphs>
  <Slides>8</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8</vt:i4>
      </vt:variant>
    </vt:vector>
  </HeadingPairs>
  <TitlesOfParts>
    <vt:vector size="13" baseType="lpstr">
      <vt:lpstr>Arial</vt:lpstr>
      <vt:lpstr>Arial, serif</vt:lpstr>
      <vt:lpstr>Calibri</vt:lpstr>
      <vt:lpstr>Calibri Light</vt:lpstr>
      <vt:lpstr>Motyw pakietu Office</vt:lpstr>
      <vt:lpstr>Światowy Dzień Walki z AIDS</vt:lpstr>
      <vt:lpstr>Prezentacja programu PowerPoint</vt:lpstr>
      <vt:lpstr>Podstawowe informacje epidemiologiczne</vt:lpstr>
      <vt:lpstr>Prezentacja programu PowerPoint</vt:lpstr>
      <vt:lpstr>HIV wywołuje AIDS</vt:lpstr>
      <vt:lpstr>Źródła zakażenia</vt:lpstr>
      <vt:lpstr>Kiedy nie można się zarazić?</vt:lpstr>
      <vt:lpstr>Działania profilaktyczne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Światowy Dzień Walki z AIDS</dc:title>
  <dc:creator>Alina Stańczak</dc:creator>
  <cp:lastModifiedBy>Administrator ZS Grójec</cp:lastModifiedBy>
  <cp:revision>10</cp:revision>
  <dcterms:created xsi:type="dcterms:W3CDTF">2020-11-29T10:32:01Z</dcterms:created>
  <dcterms:modified xsi:type="dcterms:W3CDTF">2020-11-30T14:04:09Z</dcterms:modified>
</cp:coreProperties>
</file>